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 id="2147483741" r:id="rId5"/>
    <p:sldMasterId id="2147483726" r:id="rId6"/>
  </p:sldMasterIdLst>
  <p:notesMasterIdLst>
    <p:notesMasterId r:id="rId55"/>
  </p:notesMasterIdLst>
  <p:sldIdLst>
    <p:sldId id="299" r:id="rId7"/>
    <p:sldId id="317" r:id="rId8"/>
    <p:sldId id="316" r:id="rId9"/>
    <p:sldId id="318" r:id="rId10"/>
    <p:sldId id="304" r:id="rId11"/>
    <p:sldId id="315" r:id="rId12"/>
    <p:sldId id="321" r:id="rId13"/>
    <p:sldId id="320" r:id="rId14"/>
    <p:sldId id="323" r:id="rId15"/>
    <p:sldId id="322" r:id="rId16"/>
    <p:sldId id="319" r:id="rId17"/>
    <p:sldId id="326" r:id="rId18"/>
    <p:sldId id="324" r:id="rId19"/>
    <p:sldId id="327" r:id="rId20"/>
    <p:sldId id="328" r:id="rId21"/>
    <p:sldId id="325" r:id="rId22"/>
    <p:sldId id="331" r:id="rId23"/>
    <p:sldId id="332" r:id="rId24"/>
    <p:sldId id="330" r:id="rId25"/>
    <p:sldId id="335" r:id="rId26"/>
    <p:sldId id="334" r:id="rId27"/>
    <p:sldId id="333" r:id="rId28"/>
    <p:sldId id="336" r:id="rId29"/>
    <p:sldId id="340" r:id="rId30"/>
    <p:sldId id="339" r:id="rId31"/>
    <p:sldId id="338" r:id="rId32"/>
    <p:sldId id="329" r:id="rId33"/>
    <p:sldId id="342" r:id="rId34"/>
    <p:sldId id="341" r:id="rId35"/>
    <p:sldId id="344" r:id="rId36"/>
    <p:sldId id="343" r:id="rId37"/>
    <p:sldId id="348" r:id="rId38"/>
    <p:sldId id="347" r:id="rId39"/>
    <p:sldId id="351" r:id="rId40"/>
    <p:sldId id="345" r:id="rId41"/>
    <p:sldId id="350" r:id="rId42"/>
    <p:sldId id="349" r:id="rId43"/>
    <p:sldId id="337" r:id="rId44"/>
    <p:sldId id="346" r:id="rId45"/>
    <p:sldId id="354" r:id="rId46"/>
    <p:sldId id="353" r:id="rId47"/>
    <p:sldId id="355" r:id="rId48"/>
    <p:sldId id="361" r:id="rId49"/>
    <p:sldId id="356" r:id="rId50"/>
    <p:sldId id="362" r:id="rId51"/>
    <p:sldId id="359" r:id="rId52"/>
    <p:sldId id="305" r:id="rId53"/>
    <p:sldId id="303"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AA0000"/>
    <a:srgbClr val="005F00"/>
    <a:srgbClr val="007100"/>
    <a:srgbClr val="003DA5"/>
    <a:srgbClr val="19567B"/>
    <a:srgbClr val="002C76"/>
    <a:srgbClr val="002D72"/>
    <a:srgbClr val="000000"/>
    <a:srgbClr val="724324"/>
    <a:srgbClr val="7851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9E8F29-0377-480D-8422-8C5C2C35B185}" v="12" dt="2026-03-20T19:34:54.430"/>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1830" y="96"/>
      </p:cViewPr>
      <p:guideLst>
        <p:guide pos="144"/>
        <p:guide orient="horz" pos="2184"/>
      </p:guideLst>
    </p:cSldViewPr>
  </p:slideViewPr>
  <p:notesTextViewPr>
    <p:cViewPr>
      <p:scale>
        <a:sx n="1" d="1"/>
        <a:sy n="1" d="1"/>
      </p:scale>
      <p:origin x="0" y="0"/>
    </p:cViewPr>
  </p:notesTextViewPr>
  <p:sorterViewPr>
    <p:cViewPr>
      <p:scale>
        <a:sx n="100" d="100"/>
        <a:sy n="100" d="100"/>
      </p:scale>
      <p:origin x="0" y="-13157"/>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notesMaster" Target="notesMasters/notesMaster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theme" Target="theme/theme1.xml"/><Relationship Id="rId5" Type="http://schemas.openxmlformats.org/officeDocument/2006/relationships/slideMaster" Target="slideMasters/slideMaster2.xml"/><Relationship Id="rId61" Type="http://schemas.microsoft.com/office/2015/10/relationships/revisionInfo" Target="revisionInfo.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viewProps" Target="viewProp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ch, Carl - FPAC-NRCS, WV" userId="S::carl.koch@usda.gov::8f9ea627-f344-4264-ba95-70db19643af5" providerId="AD" clId="Web-{989E8F29-0377-480D-8422-8C5C2C35B185}"/>
    <pc:docChg chg="modSld">
      <pc:chgData name="Koch, Carl - FPAC-NRCS, WV" userId="S::carl.koch@usda.gov::8f9ea627-f344-4264-ba95-70db19643af5" providerId="AD" clId="Web-{989E8F29-0377-480D-8422-8C5C2C35B185}" dt="2026-03-20T19:35:29.821" v="10"/>
      <pc:docMkLst>
        <pc:docMk/>
      </pc:docMkLst>
      <pc:sldChg chg="modSp modNotes">
        <pc:chgData name="Koch, Carl - FPAC-NRCS, WV" userId="S::carl.koch@usda.gov::8f9ea627-f344-4264-ba95-70db19643af5" providerId="AD" clId="Web-{989E8F29-0377-480D-8422-8C5C2C35B185}" dt="2026-03-20T19:35:16.337" v="7"/>
        <pc:sldMkLst>
          <pc:docMk/>
          <pc:sldMk cId="2253186900" sldId="350"/>
        </pc:sldMkLst>
        <pc:spChg chg="mod">
          <ac:chgData name="Koch, Carl - FPAC-NRCS, WV" userId="S::carl.koch@usda.gov::8f9ea627-f344-4264-ba95-70db19643af5" providerId="AD" clId="Web-{989E8F29-0377-480D-8422-8C5C2C35B185}" dt="2026-03-20T19:34:50.587" v="4" actId="20577"/>
          <ac:spMkLst>
            <pc:docMk/>
            <pc:sldMk cId="2253186900" sldId="350"/>
            <ac:spMk id="6" creationId="{50713903-3043-A5D6-E92E-3ADC06ABD2C9}"/>
          </ac:spMkLst>
        </pc:spChg>
      </pc:sldChg>
      <pc:sldChg chg="modNotes">
        <pc:chgData name="Koch, Carl - FPAC-NRCS, WV" userId="S::carl.koch@usda.gov::8f9ea627-f344-4264-ba95-70db19643af5" providerId="AD" clId="Web-{989E8F29-0377-480D-8422-8C5C2C35B185}" dt="2026-03-20T19:35:29.821" v="10"/>
        <pc:sldMkLst>
          <pc:docMk/>
          <pc:sldMk cId="2675320105" sldId="35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F60EC-E68F-4179-B210-C7A0BEC118CB}" type="datetimeFigureOut">
              <a:rPr lang="en-US" smtClean="0"/>
              <a:t>3/20/2026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6BD091-4092-4F28-8EE7-CA2A94FFB267}" type="slidenum">
              <a:rPr lang="en-US" smtClean="0"/>
              <a:t>‹#›</a:t>
            </a:fld>
            <a:endParaRPr lang="en-US"/>
          </a:p>
        </p:txBody>
      </p:sp>
    </p:spTree>
    <p:extLst>
      <p:ext uri="{BB962C8B-B14F-4D97-AF65-F5344CB8AC3E}">
        <p14:creationId xmlns:p14="http://schemas.microsoft.com/office/powerpoint/2010/main" val="3278987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doi:10.1007/s00442-004-1788-8"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doi:10.1007/s00442-004-1788-8"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nrcs.usda.gov/resources/guides-and-instructions/field-book-for-describing-and-sampling-soils"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pubs.er.usgs.gov/publication/70215720"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pubs.er.usgs.gov/publication/70215720"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doi.org/10.1016/S0341-8162(00)00173-9"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doi.org/10.1016/S0341-8162(00)00173-9"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oi.org/10.2737/WO-GTR-82A"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Photo Credits: Tom Sauer</a:t>
            </a:r>
          </a:p>
          <a:p>
            <a:r>
              <a:rPr lang="en-US" dirty="0"/>
              <a:t>Top Right: Trail, Kettle Moraine State Forest, South Unit, Waukesha County, Wisconsin</a:t>
            </a:r>
          </a:p>
          <a:p>
            <a:r>
              <a:rPr lang="en-US" dirty="0"/>
              <a:t>Top Left: Private forest owner and tech service provider, Iowa</a:t>
            </a:r>
          </a:p>
          <a:p>
            <a:r>
              <a:rPr lang="en-US" dirty="0"/>
              <a:t>Bottom: Downed woody debris, Mount Hood National Forest, Oregon</a:t>
            </a:r>
          </a:p>
        </p:txBody>
      </p:sp>
      <p:sp>
        <p:nvSpPr>
          <p:cNvPr id="4" name="Slide Number Placeholder 3"/>
          <p:cNvSpPr>
            <a:spLocks noGrp="1"/>
          </p:cNvSpPr>
          <p:nvPr>
            <p:ph type="sldNum" sz="quarter" idx="5"/>
          </p:nvPr>
        </p:nvSpPr>
        <p:spPr/>
        <p:txBody>
          <a:bodyPr/>
          <a:lstStyle/>
          <a:p>
            <a:fld id="{826BD091-4092-4F28-8EE7-CA2A94FFB267}" type="slidenum">
              <a:rPr lang="en-US" smtClean="0"/>
              <a:t>1</a:t>
            </a:fld>
            <a:endParaRPr lang="en-US"/>
          </a:p>
        </p:txBody>
      </p:sp>
    </p:spTree>
    <p:extLst>
      <p:ext uri="{BB962C8B-B14F-4D97-AF65-F5344CB8AC3E}">
        <p14:creationId xmlns:p14="http://schemas.microsoft.com/office/powerpoint/2010/main" val="37379589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Page 2 of the FIFSHA lists the first four indicators that are visually assessed by observation of a 52.6’ diameter (1/20 acre) area of the forest floor.</a:t>
            </a:r>
          </a:p>
          <a:p>
            <a:endParaRPr lang="en-US" dirty="0"/>
          </a:p>
          <a:p>
            <a:r>
              <a:rPr lang="en-US" dirty="0"/>
              <a:t>In addition to a description of the different rating categories, the soil health RCs associated with each indicator are listed.</a:t>
            </a:r>
          </a:p>
          <a:p>
            <a:endParaRPr lang="en-US" dirty="0"/>
          </a:p>
          <a:p>
            <a:r>
              <a:rPr lang="en-US" dirty="0"/>
              <a:t>A score from 1 to 5 is entered to each indicator, based on the visual assessment.</a:t>
            </a:r>
          </a:p>
        </p:txBody>
      </p:sp>
      <p:sp>
        <p:nvSpPr>
          <p:cNvPr id="4" name="Slide Number Placeholder 3"/>
          <p:cNvSpPr>
            <a:spLocks noGrp="1"/>
          </p:cNvSpPr>
          <p:nvPr>
            <p:ph type="sldNum" sz="quarter" idx="5"/>
          </p:nvPr>
        </p:nvSpPr>
        <p:spPr/>
        <p:txBody>
          <a:bodyPr/>
          <a:lstStyle/>
          <a:p>
            <a:fld id="{826BD091-4092-4F28-8EE7-CA2A94FFB267}" type="slidenum">
              <a:rPr lang="en-US" smtClean="0"/>
              <a:t>10</a:t>
            </a:fld>
            <a:endParaRPr lang="en-US"/>
          </a:p>
        </p:txBody>
      </p:sp>
    </p:spTree>
    <p:extLst>
      <p:ext uri="{BB962C8B-B14F-4D97-AF65-F5344CB8AC3E}">
        <p14:creationId xmlns:p14="http://schemas.microsoft.com/office/powerpoint/2010/main" val="286193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examples of what FIFSHA assessment sites might look like. Top Left, pine plantation; Top Right, natural broadleaf stand; Bottom Left, hardwood stand after prescribed burn with bramble and herbaceous plants; Bottom Right, same hardwood stand with soil exposed. Photo credits: Tom Sauer</a:t>
            </a:r>
          </a:p>
          <a:p>
            <a:endParaRPr lang="en-US" dirty="0"/>
          </a:p>
          <a:p>
            <a:r>
              <a:rPr lang="en-US" dirty="0"/>
              <a:t>If the planner has an unobstructed view, the surface indicators can be assessed by rotating around. If the view is obstructed, the planner may need to walk in a small circle withing the assessment area to visually assess the indicators.</a:t>
            </a:r>
          </a:p>
        </p:txBody>
      </p:sp>
      <p:sp>
        <p:nvSpPr>
          <p:cNvPr id="4" name="Slide Number Placeholder 3"/>
          <p:cNvSpPr>
            <a:spLocks noGrp="1"/>
          </p:cNvSpPr>
          <p:nvPr>
            <p:ph type="sldNum" sz="quarter" idx="5"/>
          </p:nvPr>
        </p:nvSpPr>
        <p:spPr/>
        <p:txBody>
          <a:bodyPr/>
          <a:lstStyle/>
          <a:p>
            <a:fld id="{826BD091-4092-4F28-8EE7-CA2A94FFB267}" type="slidenum">
              <a:rPr lang="en-US" smtClean="0"/>
              <a:t>11</a:t>
            </a:fld>
            <a:endParaRPr lang="en-US"/>
          </a:p>
        </p:txBody>
      </p:sp>
    </p:spTree>
    <p:extLst>
      <p:ext uri="{BB962C8B-B14F-4D97-AF65-F5344CB8AC3E}">
        <p14:creationId xmlns:p14="http://schemas.microsoft.com/office/powerpoint/2010/main" val="1400537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Soil Cover Indicator narratives and examples of broadleaf and pine litter cover. Photo credits: Tom Sauer</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12</a:t>
            </a:fld>
            <a:endParaRPr lang="en-US"/>
          </a:p>
        </p:txBody>
      </p:sp>
    </p:spTree>
    <p:extLst>
      <p:ext uri="{BB962C8B-B14F-4D97-AF65-F5344CB8AC3E}">
        <p14:creationId xmlns:p14="http://schemas.microsoft.com/office/powerpoint/2010/main" val="11261619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Deciduous and coniferous forests have litter layers with different characteristics. In general, deciduous forests have larger annual litterfall but a smaller litter layer because the leaves are more easily decomposed than the needles from coniferous trees. Coniferous trees drop 10 to 50% of their needles each year and when the needles drop depends on the species. The needles have a high C/N ratio and lignin content so they decompose more slowly than deciduous leaves. For these reasons, coniferous forests tend to have a thick litter layer.</a:t>
            </a:r>
          </a:p>
          <a:p>
            <a:endParaRPr lang="en-US" dirty="0"/>
          </a:p>
          <a:p>
            <a:r>
              <a:rPr lang="en-US" dirty="0"/>
              <a:t>Adams, M. B., C. Kelly, J. </a:t>
            </a:r>
            <a:r>
              <a:rPr lang="en-US" dirty="0" err="1"/>
              <a:t>Kabrick</a:t>
            </a:r>
            <a:r>
              <a:rPr lang="en-US" dirty="0"/>
              <a:t>, and J. Schuler. 2019. Temperate forests and soils. pp. 83-108 In: Global Change and Forest Soils https://doi.org/10.1016/B978-0-444-63998-1.00006-9.</a:t>
            </a:r>
          </a:p>
          <a:p>
            <a:endParaRPr lang="en-US" dirty="0"/>
          </a:p>
          <a:p>
            <a:r>
              <a:rPr lang="en-US" dirty="0"/>
              <a:t>Pine needle drop p. 58:</a:t>
            </a:r>
          </a:p>
          <a:p>
            <a:endParaRPr lang="en-US" dirty="0"/>
          </a:p>
          <a:p>
            <a:r>
              <a:rPr lang="en-US" dirty="0"/>
              <a:t>Kozlowski, T. T. and S. G. </a:t>
            </a:r>
            <a:r>
              <a:rPr lang="en-US" dirty="0" err="1"/>
              <a:t>Pallardy</a:t>
            </a:r>
            <a:r>
              <a:rPr lang="en-US" dirty="0"/>
              <a:t>. 1997. Physiology of Woody Plants. 2</a:t>
            </a:r>
            <a:r>
              <a:rPr lang="en-US" baseline="30000" dirty="0"/>
              <a:t>nd</a:t>
            </a:r>
            <a:r>
              <a:rPr lang="en-US" dirty="0"/>
              <a:t> Ed. Academic Press, New York. 411 pp.</a:t>
            </a:r>
          </a:p>
          <a:p>
            <a:endParaRPr lang="en-US" dirty="0"/>
          </a:p>
          <a:p>
            <a:r>
              <a:rPr lang="en-US" dirty="0"/>
              <a:t>Berg, B. and R. Laskowski 2006. Litter Decomposition: A guide to carbon and nutrient turnover. Academic Press. 421 pp.</a:t>
            </a:r>
          </a:p>
          <a:p>
            <a:endParaRPr lang="en-US" dirty="0"/>
          </a:p>
          <a:p>
            <a:r>
              <a:rPr lang="en-US" dirty="0"/>
              <a:t>Photo credits: Tom Sauer</a:t>
            </a:r>
          </a:p>
        </p:txBody>
      </p:sp>
      <p:sp>
        <p:nvSpPr>
          <p:cNvPr id="4" name="Slide Number Placeholder 3"/>
          <p:cNvSpPr>
            <a:spLocks noGrp="1"/>
          </p:cNvSpPr>
          <p:nvPr>
            <p:ph type="sldNum" sz="quarter" idx="5"/>
          </p:nvPr>
        </p:nvSpPr>
        <p:spPr/>
        <p:txBody>
          <a:bodyPr/>
          <a:lstStyle/>
          <a:p>
            <a:fld id="{826BD091-4092-4F28-8EE7-CA2A94FFB267}" type="slidenum">
              <a:rPr lang="en-US" smtClean="0"/>
              <a:t>13</a:t>
            </a:fld>
            <a:endParaRPr lang="en-US"/>
          </a:p>
        </p:txBody>
      </p:sp>
    </p:spTree>
    <p:extLst>
      <p:ext uri="{BB962C8B-B14F-4D97-AF65-F5344CB8AC3E}">
        <p14:creationId xmlns:p14="http://schemas.microsoft.com/office/powerpoint/2010/main" val="8428930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forest floor can also be called the O horizon (“O” for organic) and is a distinctive characteristic of forest soils. The litter layer links aboveground plant processes with soil processes. Loss of the litter layer by erosion or fire leaves the soil surface exposed, greatly restricts soil biota, and leads to greater extremes in soil moisture and temperature.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14</a:t>
            </a:fld>
            <a:endParaRPr lang="en-US"/>
          </a:p>
        </p:txBody>
      </p:sp>
    </p:spTree>
    <p:extLst>
      <p:ext uri="{BB962C8B-B14F-4D97-AF65-F5344CB8AC3E}">
        <p14:creationId xmlns:p14="http://schemas.microsoft.com/office/powerpoint/2010/main" val="17256629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Coarse woody debris (CWD) is an element of Soil Cover so there is interplay between the indicators. Sites with low litter cover may have high CWD and vice versa. CWD can be thought of as more slowly decomposing litter but it also provides important habitat to different soil biota than are found in leaf litter.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p>
          <a:p>
            <a:r>
              <a:rPr lang="en-US" dirty="0"/>
              <a:t>Photo credits: Tom Sauer</a:t>
            </a:r>
          </a:p>
        </p:txBody>
      </p:sp>
      <p:sp>
        <p:nvSpPr>
          <p:cNvPr id="4" name="Slide Number Placeholder 3"/>
          <p:cNvSpPr>
            <a:spLocks noGrp="1"/>
          </p:cNvSpPr>
          <p:nvPr>
            <p:ph type="sldNum" sz="quarter" idx="5"/>
          </p:nvPr>
        </p:nvSpPr>
        <p:spPr/>
        <p:txBody>
          <a:bodyPr/>
          <a:lstStyle/>
          <a:p>
            <a:fld id="{826BD091-4092-4F28-8EE7-CA2A94FFB267}" type="slidenum">
              <a:rPr lang="en-US" smtClean="0"/>
              <a:t>15</a:t>
            </a:fld>
            <a:endParaRPr lang="en-US"/>
          </a:p>
        </p:txBody>
      </p:sp>
    </p:spTree>
    <p:extLst>
      <p:ext uri="{BB962C8B-B14F-4D97-AF65-F5344CB8AC3E}">
        <p14:creationId xmlns:p14="http://schemas.microsoft.com/office/powerpoint/2010/main" val="21371901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Maser, C., R. G. Anderson, K. </a:t>
            </a:r>
            <a:r>
              <a:rPr lang="en-US" dirty="0" err="1"/>
              <a:t>Cromack</a:t>
            </a:r>
            <a:r>
              <a:rPr lang="en-US" dirty="0"/>
              <a:t>, Jr., J. T. Williams, and R. E. Martin. 1979. Dead and down woody material. pp. 78-95 In: J. W. Thomas (Ed.) Wildlife Habitats in Managed Forests: the Blue Mountains of Oregon and Washington. Agriculture Handbook No. 553. U. S. Department of Agriculture Forest Service.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Snags = standing dead trees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Stubs = broken off standing dead trees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Coarse woody debris = material laying on forest floor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CWD naturally occurs in forest stands due to death of old trees or damage from wind, disease or pests. CWD is very important for soil biota as the larger woody material provides habitat for organisms over a long period of time.</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16</a:t>
            </a:fld>
            <a:endParaRPr lang="en-US"/>
          </a:p>
        </p:txBody>
      </p:sp>
    </p:spTree>
    <p:extLst>
      <p:ext uri="{BB962C8B-B14F-4D97-AF65-F5344CB8AC3E}">
        <p14:creationId xmlns:p14="http://schemas.microsoft.com/office/powerpoint/2010/main" val="15847034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Slash is woody material left in the forest after harvest or thinning operations. Slash is managed in different ways and there are regional variations in slash management. In drier regions, slash represents a fire threat so it may be piled and preemptively burned. Due to concerns for smoke and the loss of carbon and nutrients, burning is being discouraged and other methods for dealing with slash are being encouraged.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Maser, C., R. G. Anderson, K. </a:t>
            </a:r>
            <a:r>
              <a:rPr lang="en-US" dirty="0" err="1"/>
              <a:t>Cromack</a:t>
            </a:r>
            <a:r>
              <a:rPr lang="en-US" dirty="0"/>
              <a:t>, Jr., J. T. Williams, and R. E. Martin. 1979. Dead and down woody material. pp. 78-95 In: J. W. Thomas (Ed.) Wildlife Habitats in Managed Forests: the Blue Mountains of Oregon and Washington. Agriculture Handbook No. 553. U. S. Department of Agriculture Forest Service.</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17</a:t>
            </a:fld>
            <a:endParaRPr lang="en-US"/>
          </a:p>
        </p:txBody>
      </p:sp>
    </p:spTree>
    <p:extLst>
      <p:ext uri="{BB962C8B-B14F-4D97-AF65-F5344CB8AC3E}">
        <p14:creationId xmlns:p14="http://schemas.microsoft.com/office/powerpoint/2010/main" val="838013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It is important to emphasize that prescribed fire is intended to be at a lower temperature and for a shorter duration that does not cause significant damage to the surface soil.  Although some loss of the litter layer may occur, the benefits for overall forest health offset this loss by improving forest productivity.</a:t>
            </a:r>
          </a:p>
          <a:p>
            <a:endParaRPr lang="en-US" dirty="0"/>
          </a:p>
          <a:p>
            <a:r>
              <a:rPr lang="en-US" dirty="0" err="1"/>
              <a:t>Certini</a:t>
            </a:r>
            <a:r>
              <a:rPr lang="en-US" dirty="0"/>
              <a:t>, G. 2005. Effects of fire on properties of forest soils: a review. </a:t>
            </a:r>
            <a:r>
              <a:rPr lang="en-US" dirty="0" err="1"/>
              <a:t>Oecologia</a:t>
            </a:r>
            <a:r>
              <a:rPr lang="en-US" dirty="0"/>
              <a:t> 143:1-10. </a:t>
            </a:r>
            <a:r>
              <a:rPr lang="en-US" sz="1200" dirty="0">
                <a:ea typeface="Calibri" panose="020F0502020204030204" pitchFamily="34" charset="0"/>
                <a:hlinkClick r:id="rId3"/>
              </a:rPr>
              <a:t>https://doi:10.1007/s00442-004-1788-8</a:t>
            </a:r>
            <a:endParaRPr lang="en-US" dirty="0"/>
          </a:p>
          <a:p>
            <a:r>
              <a:rPr lang="en-US" dirty="0" err="1"/>
              <a:t>Mataix</a:t>
            </a:r>
            <a:r>
              <a:rPr lang="en-US" dirty="0"/>
              <a:t>-Solera, J., A. Cerda, V. </a:t>
            </a:r>
            <a:r>
              <a:rPr lang="en-US" dirty="0" err="1"/>
              <a:t>Arcenegui</a:t>
            </a:r>
            <a:r>
              <a:rPr lang="en-US" dirty="0"/>
              <a:t>, A. Jordan, and L. M. Zavala. 2011. Fire effects on soil aggregation: A review. Earth-Science Reviews 109:44-60. doi:10.1016/j.earscirev.2011.08.002</a:t>
            </a:r>
          </a:p>
          <a:p>
            <a:endParaRPr lang="en-US" dirty="0"/>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18</a:t>
            </a:fld>
            <a:endParaRPr lang="en-US"/>
          </a:p>
        </p:txBody>
      </p:sp>
    </p:spTree>
    <p:extLst>
      <p:ext uri="{BB962C8B-B14F-4D97-AF65-F5344CB8AC3E}">
        <p14:creationId xmlns:p14="http://schemas.microsoft.com/office/powerpoint/2010/main" val="37970104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Certini, G. 2005. Effects of fire on properties of forest soils: a review. </a:t>
            </a:r>
            <a:r>
              <a:rPr lang="en-US" dirty="0" err="1"/>
              <a:t>Oecologia</a:t>
            </a:r>
            <a:r>
              <a:rPr lang="en-US" dirty="0"/>
              <a:t> 143:1-10. </a:t>
            </a:r>
            <a:r>
              <a:rPr lang="en-US" sz="1200" dirty="0">
                <a:ea typeface="Calibri" panose="020F0502020204030204" pitchFamily="34" charset="0"/>
                <a:hlinkClick r:id="rId3"/>
              </a:rPr>
              <a:t>https://doi:10.1007/s00442-004-1788-8</a:t>
            </a:r>
            <a:endParaRPr lang="en-US" dirty="0"/>
          </a:p>
          <a:p>
            <a:r>
              <a:rPr lang="en-US" dirty="0" err="1"/>
              <a:t>Mataix</a:t>
            </a:r>
            <a:r>
              <a:rPr lang="en-US" dirty="0"/>
              <a:t>-Solera, J., A. Cerda, V. </a:t>
            </a:r>
            <a:r>
              <a:rPr lang="en-US" dirty="0" err="1"/>
              <a:t>Arcenegui</a:t>
            </a:r>
            <a:r>
              <a:rPr lang="en-US" dirty="0"/>
              <a:t>, A. Jordan, and L. M. Zavala. 2011. Fire effects on soil aggregation: A review. Earth-Science Reviews 109:44-60. doi:10.1016/j.earscirev.2011.08.002</a:t>
            </a:r>
          </a:p>
          <a:p>
            <a:endParaRPr lang="en-US" dirty="0"/>
          </a:p>
          <a:p>
            <a:r>
              <a:rPr lang="en-US" dirty="0"/>
              <a:t>Erosion and compaction also change/destroy soil aggregates.</a:t>
            </a:r>
          </a:p>
          <a:p>
            <a:endParaRPr lang="en-US" dirty="0"/>
          </a:p>
          <a:p>
            <a:r>
              <a:rPr lang="en-US" dirty="0"/>
              <a:t>Important to stress that the prescribed fire practice, when properly applied, has limited negative effects on soil health.</a:t>
            </a:r>
          </a:p>
        </p:txBody>
      </p:sp>
      <p:sp>
        <p:nvSpPr>
          <p:cNvPr id="4" name="Slide Number Placeholder 3"/>
          <p:cNvSpPr>
            <a:spLocks noGrp="1"/>
          </p:cNvSpPr>
          <p:nvPr>
            <p:ph type="sldNum" sz="quarter" idx="5"/>
          </p:nvPr>
        </p:nvSpPr>
        <p:spPr/>
        <p:txBody>
          <a:bodyPr/>
          <a:lstStyle/>
          <a:p>
            <a:fld id="{826BD091-4092-4F28-8EE7-CA2A94FFB267}" type="slidenum">
              <a:rPr lang="en-US" smtClean="0"/>
              <a:t>19</a:t>
            </a:fld>
            <a:endParaRPr lang="en-US"/>
          </a:p>
        </p:txBody>
      </p:sp>
    </p:spTree>
    <p:extLst>
      <p:ext uri="{BB962C8B-B14F-4D97-AF65-F5344CB8AC3E}">
        <p14:creationId xmlns:p14="http://schemas.microsoft.com/office/powerpoint/2010/main" val="404804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objective of this module is to provide an overview of the Forestland In-Field Soil Health Assessment (FIFSHA) tool.</a:t>
            </a:r>
          </a:p>
        </p:txBody>
      </p:sp>
      <p:sp>
        <p:nvSpPr>
          <p:cNvPr id="4" name="Slide Number Placeholder 3"/>
          <p:cNvSpPr>
            <a:spLocks noGrp="1"/>
          </p:cNvSpPr>
          <p:nvPr>
            <p:ph type="sldNum" sz="quarter" idx="5"/>
          </p:nvPr>
        </p:nvSpPr>
        <p:spPr/>
        <p:txBody>
          <a:bodyPr/>
          <a:lstStyle/>
          <a:p>
            <a:fld id="{826BD091-4092-4F28-8EE7-CA2A94FFB267}" type="slidenum">
              <a:rPr lang="en-US" smtClean="0"/>
              <a:t>2</a:t>
            </a:fld>
            <a:endParaRPr lang="en-US"/>
          </a:p>
        </p:txBody>
      </p:sp>
    </p:spTree>
    <p:extLst>
      <p:ext uri="{BB962C8B-B14F-4D97-AF65-F5344CB8AC3E}">
        <p14:creationId xmlns:p14="http://schemas.microsoft.com/office/powerpoint/2010/main" val="18744829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Although the examples are for mechanical disturbance, recent or legacy erosion (e.g., degraded cropland converted to forest) is also a soil disturbance, in some instance a severe disturbance.</a:t>
            </a:r>
          </a:p>
          <a:p>
            <a:endParaRPr lang="en-US" dirty="0"/>
          </a:p>
          <a:p>
            <a:r>
              <a:rPr lang="en-US" dirty="0"/>
              <a:t>Photo Credits: Left and middle, Tom Sauer, Right, Dennis Landwehr, USFS, retired.</a:t>
            </a:r>
          </a:p>
        </p:txBody>
      </p:sp>
      <p:sp>
        <p:nvSpPr>
          <p:cNvPr id="4" name="Slide Number Placeholder 3"/>
          <p:cNvSpPr>
            <a:spLocks noGrp="1"/>
          </p:cNvSpPr>
          <p:nvPr>
            <p:ph type="sldNum" sz="quarter" idx="5"/>
          </p:nvPr>
        </p:nvSpPr>
        <p:spPr/>
        <p:txBody>
          <a:bodyPr/>
          <a:lstStyle/>
          <a:p>
            <a:fld id="{826BD091-4092-4F28-8EE7-CA2A94FFB267}" type="slidenum">
              <a:rPr lang="en-US" smtClean="0"/>
              <a:t>20</a:t>
            </a:fld>
            <a:endParaRPr lang="en-US"/>
          </a:p>
        </p:txBody>
      </p:sp>
    </p:spTree>
    <p:extLst>
      <p:ext uri="{BB962C8B-B14F-4D97-AF65-F5344CB8AC3E}">
        <p14:creationId xmlns:p14="http://schemas.microsoft.com/office/powerpoint/2010/main" val="10839417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Improvements in equipment (e.g., tracked vehicles) , management practices, and the timing of practices (e.g., harvest in winter with frozen soils) can greatly reduce disturbance impacts but, as these recent photos show, severe disturbance can still occur.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Cambi</a:t>
            </a:r>
            <a:r>
              <a:rPr lang="en-US" dirty="0"/>
              <a:t>, M., G. Certini, F. Neri, and E. </a:t>
            </a:r>
            <a:r>
              <a:rPr lang="en-US" dirty="0" err="1"/>
              <a:t>Marchi</a:t>
            </a:r>
            <a:r>
              <a:rPr lang="en-US" dirty="0"/>
              <a:t>. 2015. The impact of heavy traffic on forest soils: A review. Forest Ecology and Management 338:124-138. https://doi.org/10.1016/j.foreco.2014.11.022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Crawford, Leslee J.; </a:t>
            </a:r>
            <a:r>
              <a:rPr lang="en-US" dirty="0" err="1"/>
              <a:t>Heinse</a:t>
            </a:r>
            <a:r>
              <a:rPr lang="en-US" dirty="0"/>
              <a:t>, Robert; </a:t>
            </a:r>
            <a:r>
              <a:rPr lang="en-US" dirty="0" err="1"/>
              <a:t>Kimsey</a:t>
            </a:r>
            <a:r>
              <a:rPr lang="en-US" dirty="0"/>
              <a:t>, Mark J.; Page-</a:t>
            </a:r>
            <a:r>
              <a:rPr lang="en-US" dirty="0" err="1"/>
              <a:t>Dumroese</a:t>
            </a:r>
            <a:r>
              <a:rPr lang="en-US" dirty="0"/>
              <a:t>, Deborah S. 2021. Soil sustainability and harvest operations: A review. Gen. Tech. Rep. RMRS-GTR-421. Fort Collins, CO: U.S. Department of Agriculture, Forest Service, Rocky Mountain Research Station. 39 p. https://doi.org/10.2737/RMRS-GTR-421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21</a:t>
            </a:fld>
            <a:endParaRPr lang="en-US"/>
          </a:p>
        </p:txBody>
      </p:sp>
    </p:spTree>
    <p:extLst>
      <p:ext uri="{BB962C8B-B14F-4D97-AF65-F5344CB8AC3E}">
        <p14:creationId xmlns:p14="http://schemas.microsoft.com/office/powerpoint/2010/main" val="3693789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Activities that lead to disturbance may be infrequent but can also be severe, taking years for the soil to recover.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Cambi</a:t>
            </a:r>
            <a:r>
              <a:rPr lang="en-US" dirty="0"/>
              <a:t>, M., G. Certini, F. Neri, and E. </a:t>
            </a:r>
            <a:r>
              <a:rPr lang="en-US" dirty="0" err="1"/>
              <a:t>Marchi</a:t>
            </a:r>
            <a:r>
              <a:rPr lang="en-US" dirty="0"/>
              <a:t>. 2015. The impact of heavy traffic on forest soils: A review. Forest Ecology and Management 338:124-138. https://doi.org/10.1016/j.foreco.2014.11.022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Crawford, Leslee J.; </a:t>
            </a:r>
            <a:r>
              <a:rPr lang="en-US" dirty="0" err="1"/>
              <a:t>Heinse</a:t>
            </a:r>
            <a:r>
              <a:rPr lang="en-US" dirty="0"/>
              <a:t>, Robert; </a:t>
            </a:r>
            <a:r>
              <a:rPr lang="en-US" dirty="0" err="1"/>
              <a:t>Kimsey</a:t>
            </a:r>
            <a:r>
              <a:rPr lang="en-US" dirty="0"/>
              <a:t>, Mark J.; Page-</a:t>
            </a:r>
            <a:r>
              <a:rPr lang="en-US" dirty="0" err="1"/>
              <a:t>Dumroese</a:t>
            </a:r>
            <a:r>
              <a:rPr lang="en-US" dirty="0"/>
              <a:t>, Deborah S. 2021. Soil sustainability and harvest operations: A review. Gen. Tech. Rep. RMRS-GTR-421. Fort Collins, CO: U.S. Department of Agriculture, Forest Service, Rocky Mountain Research Station. 39 p. https://doi.org/10.2737/RMRS-GTR-421 </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22</a:t>
            </a:fld>
            <a:endParaRPr lang="en-US"/>
          </a:p>
        </p:txBody>
      </p:sp>
    </p:spTree>
    <p:extLst>
      <p:ext uri="{BB962C8B-B14F-4D97-AF65-F5344CB8AC3E}">
        <p14:creationId xmlns:p14="http://schemas.microsoft.com/office/powerpoint/2010/main" val="10011791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Page 3 of the FIFSHA has four more indicators to rate after removing a soil block. Note the footnote regarding the Soil Structure indicator. If there is natural platy structure and no evidence of human-induced compaction, then a rating of 5 should be entered.</a:t>
            </a:r>
          </a:p>
        </p:txBody>
      </p:sp>
      <p:sp>
        <p:nvSpPr>
          <p:cNvPr id="4" name="Slide Number Placeholder 3"/>
          <p:cNvSpPr>
            <a:spLocks noGrp="1"/>
          </p:cNvSpPr>
          <p:nvPr>
            <p:ph type="sldNum" sz="quarter" idx="5"/>
          </p:nvPr>
        </p:nvSpPr>
        <p:spPr/>
        <p:txBody>
          <a:bodyPr/>
          <a:lstStyle/>
          <a:p>
            <a:fld id="{826BD091-4092-4F28-8EE7-CA2A94FFB267}" type="slidenum">
              <a:rPr lang="en-US" smtClean="0"/>
              <a:t>23</a:t>
            </a:fld>
            <a:endParaRPr lang="en-US"/>
          </a:p>
        </p:txBody>
      </p:sp>
    </p:spTree>
    <p:extLst>
      <p:ext uri="{BB962C8B-B14F-4D97-AF65-F5344CB8AC3E}">
        <p14:creationId xmlns:p14="http://schemas.microsoft.com/office/powerpoint/2010/main" val="28882276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 example of exposing a soil block for a FIFSHA assessment of the last four indicators (Soil Structure, Water Stable Aggregates, Soil Fauna/Biological Diversity, and Roots). </a:t>
            </a:r>
          </a:p>
          <a:p>
            <a:endParaRPr lang="en-US" dirty="0"/>
          </a:p>
          <a:p>
            <a:r>
              <a:rPr lang="en-US" dirty="0"/>
              <a:t>Photo credits: Tom Sauer</a:t>
            </a:r>
          </a:p>
        </p:txBody>
      </p:sp>
      <p:sp>
        <p:nvSpPr>
          <p:cNvPr id="4" name="Slide Number Placeholder 3"/>
          <p:cNvSpPr>
            <a:spLocks noGrp="1"/>
          </p:cNvSpPr>
          <p:nvPr>
            <p:ph type="sldNum" sz="quarter" idx="5"/>
          </p:nvPr>
        </p:nvSpPr>
        <p:spPr/>
        <p:txBody>
          <a:bodyPr/>
          <a:lstStyle/>
          <a:p>
            <a:fld id="{826BD091-4092-4F28-8EE7-CA2A94FFB267}" type="slidenum">
              <a:rPr lang="en-US" smtClean="0"/>
              <a:t>24</a:t>
            </a:fld>
            <a:endParaRPr lang="en-US"/>
          </a:p>
        </p:txBody>
      </p:sp>
    </p:spTree>
    <p:extLst>
      <p:ext uri="{BB962C8B-B14F-4D97-AF65-F5344CB8AC3E}">
        <p14:creationId xmlns:p14="http://schemas.microsoft.com/office/powerpoint/2010/main" val="2735361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Soil structure is the shape of soil aggregates. Granular structure at the soil surface and subangular blocky structure below are typical of good soil structure although there may be variation by soil type. For instance, sandy soils may naturally have weak granular structure due their texture, while heavy clay soils may have strong angular structure.</a:t>
            </a:r>
          </a:p>
          <a:p>
            <a:endParaRPr lang="en-US" dirty="0"/>
          </a:p>
          <a:p>
            <a:r>
              <a:rPr lang="en-US" dirty="0"/>
              <a:t>This indicator is really targeting evidence of compaction as observed by platy structure of massive soil conditions that relate to poor air and water movement and restrictions on root growth.</a:t>
            </a:r>
          </a:p>
          <a:p>
            <a:endParaRPr lang="en-US" dirty="0"/>
          </a:p>
          <a:p>
            <a:r>
              <a:rPr lang="en-US" dirty="0"/>
              <a:t>Photo credits: Tom Sauer</a:t>
            </a:r>
          </a:p>
        </p:txBody>
      </p:sp>
      <p:sp>
        <p:nvSpPr>
          <p:cNvPr id="4" name="Slide Number Placeholder 3"/>
          <p:cNvSpPr>
            <a:spLocks noGrp="1"/>
          </p:cNvSpPr>
          <p:nvPr>
            <p:ph type="sldNum" sz="quarter" idx="5"/>
          </p:nvPr>
        </p:nvSpPr>
        <p:spPr/>
        <p:txBody>
          <a:bodyPr/>
          <a:lstStyle/>
          <a:p>
            <a:fld id="{826BD091-4092-4F28-8EE7-CA2A94FFB267}" type="slidenum">
              <a:rPr lang="en-US" smtClean="0"/>
              <a:t>25</a:t>
            </a:fld>
            <a:endParaRPr lang="en-US"/>
          </a:p>
        </p:txBody>
      </p:sp>
    </p:spTree>
    <p:extLst>
      <p:ext uri="{BB962C8B-B14F-4D97-AF65-F5344CB8AC3E}">
        <p14:creationId xmlns:p14="http://schemas.microsoft.com/office/powerpoint/2010/main" val="39043143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221E1F"/>
                </a:solidFill>
                <a:latin typeface="Verdana" panose="020B0604030504040204" pitchFamily="34" charset="0"/>
              </a:rPr>
              <a:t>Soils naturally have different structure based on inherent properties like texture and parent material. The field book provides examples and techniques for identifying different forms of structure in field soils. Some soils have natural platy structure but platy structure can also be indicative of compaction. Soils with platy or are massive (structureless) are more likely to have poor aeration, infiltration, and rooting potential.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221E1F"/>
              </a:solidFill>
              <a:latin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none" strike="noStrike" baseline="0" dirty="0" err="1">
                <a:solidFill>
                  <a:srgbClr val="221E1F"/>
                </a:solidFill>
                <a:latin typeface="Verdana" panose="020B0604030504040204" pitchFamily="34" charset="0"/>
              </a:rPr>
              <a:t>Schoeneberger</a:t>
            </a:r>
            <a:r>
              <a:rPr lang="en-US" sz="1200" b="0" i="1" u="none" strike="noStrike" baseline="0" dirty="0">
                <a:solidFill>
                  <a:srgbClr val="221E1F"/>
                </a:solidFill>
                <a:latin typeface="Verdana" panose="020B0604030504040204" pitchFamily="34" charset="0"/>
              </a:rPr>
              <a:t>, P.J., D.A. Wysocki, E.C. Benham, and Soil Survey Staff. 2012. Field book for describing and sampling soils, Version 3.0. Natural Resources Conservation Service, National Soil Survey Center, Lincoln, NE. </a:t>
            </a:r>
            <a:r>
              <a:rPr lang="en-US" sz="1000" dirty="0">
                <a:hlinkClick r:id="rId3"/>
              </a:rPr>
              <a:t>https://www.nrcs.usda.gov/resources/guides-and-instructions/field-book-for-describing-and-sampling-soils</a:t>
            </a:r>
            <a:endParaRPr lang="en-US" sz="1000" dirty="0"/>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26</a:t>
            </a:fld>
            <a:endParaRPr lang="en-US"/>
          </a:p>
        </p:txBody>
      </p:sp>
    </p:spTree>
    <p:extLst>
      <p:ext uri="{BB962C8B-B14F-4D97-AF65-F5344CB8AC3E}">
        <p14:creationId xmlns:p14="http://schemas.microsoft.com/office/powerpoint/2010/main" val="11519107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information comes from a very large database and compares properties of crop and forest soils. Water retention is an important soil property as ability to sustain plant growth during dry/drought conditions is critical to maintaining productivity and soil health. The data show that forest soils, because they have lower bulk density, are able to store more soil water with each incremental increase in soil organic carbon. Thus, forest soils with high SOM are more likely to sustain tree growth under dry conditions.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Teepe</a:t>
            </a:r>
            <a:r>
              <a:rPr lang="en-US" dirty="0"/>
              <a:t>, R., H. </a:t>
            </a:r>
            <a:r>
              <a:rPr lang="en-US" dirty="0" err="1"/>
              <a:t>Dilling</a:t>
            </a:r>
            <a:r>
              <a:rPr lang="en-US" dirty="0"/>
              <a:t>, and F. </a:t>
            </a:r>
            <a:r>
              <a:rPr lang="en-US" dirty="0" err="1"/>
              <a:t>Beese</a:t>
            </a:r>
            <a:r>
              <a:rPr lang="en-US" dirty="0"/>
              <a:t>. 2003. Estimating water retention curves of forest soils from soil texture and bulk density. Journal of Plant Nutrition and Soil Science 166:111-119. https://doi.org/10.1002/jpln.200390001</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27</a:t>
            </a:fld>
            <a:endParaRPr lang="en-US"/>
          </a:p>
        </p:txBody>
      </p:sp>
    </p:spTree>
    <p:extLst>
      <p:ext uri="{BB962C8B-B14F-4D97-AF65-F5344CB8AC3E}">
        <p14:creationId xmlns:p14="http://schemas.microsoft.com/office/powerpoint/2010/main" val="17324923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The AGG resource concern is the only soil health RC that is included in all FIFSHA indicators. This highlights the importance of soil aggregation for soil health.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Since there are multiple tests for aggregate stability, the FIFSHA provides guidance for three of the common methods so planner can use a test that is familiar to them. </a:t>
            </a:r>
            <a:r>
              <a:rPr lang="en-US" dirty="0"/>
              <a:t>The bottle cap test is the simplest test for aggregate stability, but the FIFSHA also supports the sink strainer and slake tests.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Pellant, M., P. L. Shaver, D. A. Pyke, J. E. Herrick, N. </a:t>
            </a:r>
            <a:r>
              <a:rPr lang="en-US" sz="1200" kern="100" dirty="0" err="1">
                <a:effectLst/>
                <a:latin typeface="Times New Roman" panose="02020603050405020304" pitchFamily="18" charset="0"/>
                <a:ea typeface="Calibri" panose="020F0502020204030204" pitchFamily="34" charset="0"/>
                <a:cs typeface="Times New Roman" panose="02020603050405020304" pitchFamily="18" charset="0"/>
              </a:rPr>
              <a:t>Lepak</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 G. Riegel, E. </a:t>
            </a:r>
            <a:r>
              <a:rPr lang="en-US" sz="1200" kern="100" dirty="0" err="1">
                <a:effectLst/>
                <a:latin typeface="Times New Roman" panose="02020603050405020304" pitchFamily="18" charset="0"/>
                <a:ea typeface="Calibri" panose="020F0502020204030204" pitchFamily="34" charset="0"/>
                <a:cs typeface="Times New Roman" panose="02020603050405020304" pitchFamily="18" charset="0"/>
              </a:rPr>
              <a:t>Kachergis</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 B. A. </a:t>
            </a:r>
            <a:r>
              <a:rPr lang="en-US" sz="1200" kern="100" dirty="0" err="1">
                <a:effectLst/>
                <a:latin typeface="Times New Roman" panose="02020603050405020304" pitchFamily="18" charset="0"/>
                <a:ea typeface="Calibri" panose="020F0502020204030204" pitchFamily="34" charset="0"/>
                <a:cs typeface="Times New Roman" panose="02020603050405020304" pitchFamily="18" charset="0"/>
              </a:rPr>
              <a:t>Newingham</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 D. Toledo, and F. E. Busby. 2020. Interpreting Indicators of Rangeland Health, Version 5. Tech Ref 1734-6. U.S. Department of the Interior, Bureau of Land Management, National Operations Center, Denver, CO. </a:t>
            </a:r>
            <a:r>
              <a:rPr lang="en-US" sz="1200"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https://pubs.er.usgs.gov/publication/70215720</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26BD091-4092-4F28-8EE7-CA2A94FFB267}" type="slidenum">
              <a:rPr lang="en-US" smtClean="0"/>
              <a:t>28</a:t>
            </a:fld>
            <a:endParaRPr lang="en-US"/>
          </a:p>
        </p:txBody>
      </p:sp>
    </p:spTree>
    <p:extLst>
      <p:ext uri="{BB962C8B-B14F-4D97-AF65-F5344CB8AC3E}">
        <p14:creationId xmlns:p14="http://schemas.microsoft.com/office/powerpoint/2010/main" val="39086350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The bottle cap test is from the Interpreting Indicators of Rangeland Health (IIRH) and is a relatively simple method to assess aggregate stability. Small aggregates are placed in water in a bottle cap and how fast the aggregates disintegrate is used to assess their relative stability. Scoring for the FIFSHA is slightly different than for the IIRH. This technique is more commonly used in the western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err="1">
                <a:effectLst/>
                <a:latin typeface="Times New Roman" panose="02020603050405020304" pitchFamily="18" charset="0"/>
                <a:ea typeface="Calibri" panose="020F0502020204030204" pitchFamily="34" charset="0"/>
                <a:cs typeface="Times New Roman" panose="02020603050405020304" pitchFamily="18" charset="0"/>
              </a:rPr>
              <a:t>Pellant</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 M., P. L. Shaver, D. A. Pyke, J. E. Herrick, N. </a:t>
            </a:r>
            <a:r>
              <a:rPr lang="en-US" sz="1200" kern="100" dirty="0" err="1">
                <a:effectLst/>
                <a:latin typeface="Times New Roman" panose="02020603050405020304" pitchFamily="18" charset="0"/>
                <a:ea typeface="Calibri" panose="020F0502020204030204" pitchFamily="34" charset="0"/>
                <a:cs typeface="Times New Roman" panose="02020603050405020304" pitchFamily="18" charset="0"/>
              </a:rPr>
              <a:t>Lepak</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 G. Riegel, E. </a:t>
            </a:r>
            <a:r>
              <a:rPr lang="en-US" sz="1200" kern="100" dirty="0" err="1">
                <a:effectLst/>
                <a:latin typeface="Times New Roman" panose="02020603050405020304" pitchFamily="18" charset="0"/>
                <a:ea typeface="Calibri" panose="020F0502020204030204" pitchFamily="34" charset="0"/>
                <a:cs typeface="Times New Roman" panose="02020603050405020304" pitchFamily="18" charset="0"/>
              </a:rPr>
              <a:t>Kachergis</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 B. A. </a:t>
            </a:r>
            <a:r>
              <a:rPr lang="en-US" sz="1200" kern="100" dirty="0" err="1">
                <a:effectLst/>
                <a:latin typeface="Times New Roman" panose="02020603050405020304" pitchFamily="18" charset="0"/>
                <a:ea typeface="Calibri" panose="020F0502020204030204" pitchFamily="34" charset="0"/>
                <a:cs typeface="Times New Roman" panose="02020603050405020304" pitchFamily="18" charset="0"/>
              </a:rPr>
              <a:t>Newingham</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 D. Toledo, and F. E. Busby. 2020. Interpreting Indicators of Rangeland Health, Version 5. Tech Ref 1734-6. U.S. Department of the Interior, Bureau of Land Management, National Operations Center, Denver, CO. </a:t>
            </a:r>
            <a:r>
              <a:rPr lang="en-US" sz="1200"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https://pubs.er.usgs.gov/publication/70215720</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29</a:t>
            </a:fld>
            <a:endParaRPr lang="en-US"/>
          </a:p>
        </p:txBody>
      </p:sp>
    </p:spTree>
    <p:extLst>
      <p:ext uri="{BB962C8B-B14F-4D97-AF65-F5344CB8AC3E}">
        <p14:creationId xmlns:p14="http://schemas.microsoft.com/office/powerpoint/2010/main" val="3872778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Brief outline of Forestland In-Field Soil Health Assessment (FIFSHA). Eight indicators to assess whether any of the four soil health concerns are present.</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a:t>
            </a:fld>
            <a:endParaRPr lang="en-US"/>
          </a:p>
        </p:txBody>
      </p:sp>
    </p:spTree>
    <p:extLst>
      <p:ext uri="{BB962C8B-B14F-4D97-AF65-F5344CB8AC3E}">
        <p14:creationId xmlns:p14="http://schemas.microsoft.com/office/powerpoint/2010/main" val="12423074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ea typeface="Calibri" panose="020F0502020204030204" pitchFamily="34" charset="0"/>
                <a:cs typeface="Times New Roman" panose="02020603050405020304" pitchFamily="18" charset="0"/>
              </a:rPr>
              <a:t>The sink strainer method is more typical of temperate zones and cropping system soils. A larger sample/aggregate can be used than either the bottle cap or slake test (next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ea typeface="Calibri" panose="020F0502020204030204" pitchFamily="34" charset="0"/>
                <a:cs typeface="Times New Roman" panose="02020603050405020304" pitchFamily="18" charset="0"/>
              </a:rPr>
              <a:t>USDA, 2020. Cropland In-Field Soil Health Assessment Guide. Soil Health Technical Note No. 450-06. U.S. Department of Agriculture, Natural Resources Conservation Service. Washington, D.C.</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30</a:t>
            </a:fld>
            <a:endParaRPr lang="en-US"/>
          </a:p>
        </p:txBody>
      </p:sp>
    </p:spTree>
    <p:extLst>
      <p:ext uri="{BB962C8B-B14F-4D97-AF65-F5344CB8AC3E}">
        <p14:creationId xmlns:p14="http://schemas.microsoft.com/office/powerpoint/2010/main" val="30065035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ea typeface="Calibri" panose="020F0502020204030204" pitchFamily="34" charset="0"/>
                <a:cs typeface="Times New Roman" panose="02020603050405020304" pitchFamily="18" charset="0"/>
              </a:rPr>
              <a:t>This technique is also applicable if soils in the field are not dry so samples are brought back to the lab/office to air dry and then proceed with a slake test.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ea typeface="Calibri" panose="020F0502020204030204" pitchFamily="34" charset="0"/>
                <a:cs typeface="Times New Roman" panose="02020603050405020304" pitchFamily="18" charset="0"/>
              </a:rPr>
              <a:t>Herrick, J. E., W. G. </a:t>
            </a:r>
            <a:r>
              <a:rPr lang="en-US" sz="1200" kern="100" dirty="0" err="1">
                <a:effectLst/>
                <a:ea typeface="Calibri" panose="020F0502020204030204" pitchFamily="34" charset="0"/>
                <a:cs typeface="Times New Roman" panose="02020603050405020304" pitchFamily="18" charset="0"/>
              </a:rPr>
              <a:t>Whitford</a:t>
            </a:r>
            <a:r>
              <a:rPr lang="en-US" sz="1200" kern="100" dirty="0">
                <a:effectLst/>
                <a:ea typeface="Calibri" panose="020F0502020204030204" pitchFamily="34" charset="0"/>
                <a:cs typeface="Times New Roman" panose="02020603050405020304" pitchFamily="18" charset="0"/>
              </a:rPr>
              <a:t>, A. G. de </a:t>
            </a:r>
            <a:r>
              <a:rPr lang="en-US" sz="1200" kern="100" dirty="0" err="1">
                <a:effectLst/>
                <a:ea typeface="Calibri" panose="020F0502020204030204" pitchFamily="34" charset="0"/>
                <a:cs typeface="Times New Roman" panose="02020603050405020304" pitchFamily="18" charset="0"/>
              </a:rPr>
              <a:t>Soyza</a:t>
            </a:r>
            <a:r>
              <a:rPr lang="en-US" sz="1200" kern="100" dirty="0">
                <a:effectLst/>
                <a:ea typeface="Calibri" panose="020F0502020204030204" pitchFamily="34" charset="0"/>
                <a:cs typeface="Times New Roman" panose="02020603050405020304" pitchFamily="18" charset="0"/>
              </a:rPr>
              <a:t>, J. W. Van Zee, K. M. </a:t>
            </a:r>
            <a:r>
              <a:rPr lang="en-US" sz="1200" kern="100" dirty="0" err="1">
                <a:effectLst/>
                <a:ea typeface="Calibri" panose="020F0502020204030204" pitchFamily="34" charset="0"/>
                <a:cs typeface="Times New Roman" panose="02020603050405020304" pitchFamily="18" charset="0"/>
              </a:rPr>
              <a:t>Havstad</a:t>
            </a:r>
            <a:r>
              <a:rPr lang="en-US" sz="1200" kern="100" dirty="0">
                <a:effectLst/>
                <a:ea typeface="Calibri" panose="020F0502020204030204" pitchFamily="34" charset="0"/>
                <a:cs typeface="Times New Roman" panose="02020603050405020304" pitchFamily="18" charset="0"/>
              </a:rPr>
              <a:t>, C. A. Seybold, and M. Walton. 2001. Field soil aggregate stability kit for soil quality rangeland health evaluations. Catena 44:27-35. </a:t>
            </a:r>
            <a:r>
              <a:rPr lang="en-US" sz="1200" dirty="0">
                <a:hlinkClick r:id="rId3"/>
              </a:rPr>
              <a:t>https://doi.org/10.1016/S0341-8162(00)00173-9</a:t>
            </a:r>
            <a:endParaRPr lang="en-US" sz="1200" kern="100"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ea typeface="Calibri" panose="020F0502020204030204" pitchFamily="34" charset="0"/>
                <a:cs typeface="Times New Roman" panose="02020603050405020304" pitchFamily="18" charset="0"/>
              </a:rPr>
              <a:t>USDA, 2001. Soil Quality Test Kit Guide. U.S. Department of Agriculture, Natural Resources Conservation Service. Washington, D.C.</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31</a:t>
            </a:fld>
            <a:endParaRPr lang="en-US"/>
          </a:p>
        </p:txBody>
      </p:sp>
    </p:spTree>
    <p:extLst>
      <p:ext uri="{BB962C8B-B14F-4D97-AF65-F5344CB8AC3E}">
        <p14:creationId xmlns:p14="http://schemas.microsoft.com/office/powerpoint/2010/main" val="16297599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ea typeface="Calibri" panose="020F0502020204030204" pitchFamily="34" charset="0"/>
                <a:cs typeface="Times New Roman" panose="02020603050405020304" pitchFamily="18" charset="0"/>
              </a:rPr>
              <a:t>Scoring for the slake test in the FIFSHA is different than that used for the soil quality test kit.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ea typeface="Calibri" panose="020F0502020204030204" pitchFamily="34" charset="0"/>
                <a:cs typeface="Times New Roman" panose="02020603050405020304" pitchFamily="18" charset="0"/>
              </a:rPr>
              <a:t>Herrick, J. E., W. G. </a:t>
            </a:r>
            <a:r>
              <a:rPr lang="en-US" sz="1200" kern="100" dirty="0" err="1">
                <a:effectLst/>
                <a:ea typeface="Calibri" panose="020F0502020204030204" pitchFamily="34" charset="0"/>
                <a:cs typeface="Times New Roman" panose="02020603050405020304" pitchFamily="18" charset="0"/>
              </a:rPr>
              <a:t>Whitford</a:t>
            </a:r>
            <a:r>
              <a:rPr lang="en-US" sz="1200" kern="100" dirty="0">
                <a:effectLst/>
                <a:ea typeface="Calibri" panose="020F0502020204030204" pitchFamily="34" charset="0"/>
                <a:cs typeface="Times New Roman" panose="02020603050405020304" pitchFamily="18" charset="0"/>
              </a:rPr>
              <a:t>, A. G. de </a:t>
            </a:r>
            <a:r>
              <a:rPr lang="en-US" sz="1200" kern="100" dirty="0" err="1">
                <a:effectLst/>
                <a:ea typeface="Calibri" panose="020F0502020204030204" pitchFamily="34" charset="0"/>
                <a:cs typeface="Times New Roman" panose="02020603050405020304" pitchFamily="18" charset="0"/>
              </a:rPr>
              <a:t>Soyza</a:t>
            </a:r>
            <a:r>
              <a:rPr lang="en-US" sz="1200" kern="100" dirty="0">
                <a:effectLst/>
                <a:ea typeface="Calibri" panose="020F0502020204030204" pitchFamily="34" charset="0"/>
                <a:cs typeface="Times New Roman" panose="02020603050405020304" pitchFamily="18" charset="0"/>
              </a:rPr>
              <a:t>, J. W. Van Zee, K. M. </a:t>
            </a:r>
            <a:r>
              <a:rPr lang="en-US" sz="1200" kern="100" dirty="0" err="1">
                <a:effectLst/>
                <a:ea typeface="Calibri" panose="020F0502020204030204" pitchFamily="34" charset="0"/>
                <a:cs typeface="Times New Roman" panose="02020603050405020304" pitchFamily="18" charset="0"/>
              </a:rPr>
              <a:t>Havstad</a:t>
            </a:r>
            <a:r>
              <a:rPr lang="en-US" sz="1200" kern="100" dirty="0">
                <a:effectLst/>
                <a:ea typeface="Calibri" panose="020F0502020204030204" pitchFamily="34" charset="0"/>
                <a:cs typeface="Times New Roman" panose="02020603050405020304" pitchFamily="18" charset="0"/>
              </a:rPr>
              <a:t>, C. A. Seybold, and M. Walton. 2001. Field soil aggregate stability kit for soil quality rangeland health evaluations. Catena 44:27-35. </a:t>
            </a:r>
            <a:r>
              <a:rPr lang="en-US" sz="1200" dirty="0">
                <a:hlinkClick r:id="rId3"/>
              </a:rPr>
              <a:t>https://doi.org/10.1016/S0341-8162(00)00173-9</a:t>
            </a:r>
            <a:endParaRPr lang="en-US" sz="1200" kern="100"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ea typeface="Calibri" panose="020F0502020204030204" pitchFamily="34" charset="0"/>
                <a:cs typeface="Times New Roman" panose="02020603050405020304" pitchFamily="18" charset="0"/>
              </a:rPr>
              <a:t>USDA, 2001. Soil Quality Test Kit Guide. U.S. Department of Agriculture, Natural Resources Conservation Service. Washington, D.C.</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32</a:t>
            </a:fld>
            <a:endParaRPr lang="en-US"/>
          </a:p>
        </p:txBody>
      </p:sp>
    </p:spTree>
    <p:extLst>
      <p:ext uri="{BB962C8B-B14F-4D97-AF65-F5344CB8AC3E}">
        <p14:creationId xmlns:p14="http://schemas.microsoft.com/office/powerpoint/2010/main" val="1594239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ea typeface="Calibri" panose="020F0502020204030204" pitchFamily="34" charset="0"/>
                <a:cs typeface="Times New Roman" panose="02020603050405020304" pitchFamily="18" charset="0"/>
              </a:rPr>
              <a:t>Aggregate stability is a key property of healthy soils.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ea typeface="Calibri" panose="020F0502020204030204" pitchFamily="34" charset="0"/>
                <a:cs typeface="Times New Roman" panose="02020603050405020304" pitchFamily="18" charset="0"/>
              </a:rPr>
              <a:t>USDA, 2001. Soil Quality Test Kit Guide. U.S. Department of Agriculture, Natural Resources Conservation Service. Washington, D.C.</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33</a:t>
            </a:fld>
            <a:endParaRPr lang="en-US"/>
          </a:p>
        </p:txBody>
      </p:sp>
    </p:spTree>
    <p:extLst>
      <p:ext uri="{BB962C8B-B14F-4D97-AF65-F5344CB8AC3E}">
        <p14:creationId xmlns:p14="http://schemas.microsoft.com/office/powerpoint/2010/main" val="20967726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credits: Tom Sauer</a:t>
            </a:r>
          </a:p>
        </p:txBody>
      </p:sp>
      <p:sp>
        <p:nvSpPr>
          <p:cNvPr id="4" name="Slide Number Placeholder 3"/>
          <p:cNvSpPr>
            <a:spLocks noGrp="1"/>
          </p:cNvSpPr>
          <p:nvPr>
            <p:ph type="sldNum" sz="quarter" idx="5"/>
          </p:nvPr>
        </p:nvSpPr>
        <p:spPr/>
        <p:txBody>
          <a:bodyPr/>
          <a:lstStyle/>
          <a:p>
            <a:fld id="{826BD091-4092-4F28-8EE7-CA2A94FFB267}" type="slidenum">
              <a:rPr lang="en-US" smtClean="0"/>
              <a:t>34</a:t>
            </a:fld>
            <a:endParaRPr lang="en-US"/>
          </a:p>
        </p:txBody>
      </p:sp>
    </p:spTree>
    <p:extLst>
      <p:ext uri="{BB962C8B-B14F-4D97-AF65-F5344CB8AC3E}">
        <p14:creationId xmlns:p14="http://schemas.microsoft.com/office/powerpoint/2010/main" val="39968542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indicator may be one of the more challenging for planners as it takes some specialized training or experience to be able to identify soil invertebrates and distinguish between beneficial and harmful species and populations. Use of additional resources like this Xerces publication or others may be helpful.</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35</a:t>
            </a:fld>
            <a:endParaRPr lang="en-US"/>
          </a:p>
        </p:txBody>
      </p:sp>
    </p:spTree>
    <p:extLst>
      <p:ext uri="{BB962C8B-B14F-4D97-AF65-F5344CB8AC3E}">
        <p14:creationId xmlns:p14="http://schemas.microsoft.com/office/powerpoint/2010/main" val="30147062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defRPr/>
            </a:pPr>
            <a:r>
              <a:rPr lang="en-US"/>
              <a:t>Forest soil ecology is complex. In addition to differences related to forest type, soils, climate, and site history, and invasive species are creating new challenges for understanding the functioning of soil biota in forest ecosystems.</a:t>
            </a:r>
          </a:p>
          <a:p>
            <a:endParaRPr lang="en-US" dirty="0"/>
          </a:p>
          <a:p>
            <a:r>
              <a:rPr lang="en-US" err="1"/>
              <a:t>Yarwood</a:t>
            </a:r>
            <a:r>
              <a:rPr lang="en-US" dirty="0"/>
              <a:t>, S. A., E. M. Bach, M. </a:t>
            </a:r>
            <a:r>
              <a:rPr lang="en-US" err="1"/>
              <a:t>Busse</a:t>
            </a:r>
            <a:r>
              <a:rPr lang="en-US" dirty="0"/>
              <a:t>, J. E. Smith, M. A. </a:t>
            </a:r>
            <a:r>
              <a:rPr lang="en-US" err="1"/>
              <a:t>Callaham</a:t>
            </a:r>
            <a:r>
              <a:rPr lang="en-US" dirty="0"/>
              <a:t> Jr., C. Chang, T. R. Chowdhury, and S. D. Warren. 2020. Forest and Rangeland Soil Biodiversity pp. 75-97 In: R. V. </a:t>
            </a:r>
            <a:r>
              <a:rPr lang="en-US" err="1"/>
              <a:t>Pouyat</a:t>
            </a:r>
            <a:r>
              <a:rPr lang="en-US" dirty="0"/>
              <a:t> et al. (Eds.) Forest and Rangeland Soils of the United States Under Changing Conditions. Springer Open. https://doi.org/10.1007/978-3-030-45216-2_5</a:t>
            </a:r>
          </a:p>
          <a:p>
            <a:r>
              <a:rPr lang="en-US" dirty="0"/>
              <a:t> </a:t>
            </a:r>
          </a:p>
          <a:p>
            <a:endParaRPr lang="en-US" dirty="0"/>
          </a:p>
          <a:p>
            <a:r>
              <a:rPr lang="en-US" dirty="0"/>
              <a:t>Resilience much harder to determine.</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36</a:t>
            </a:fld>
            <a:endParaRPr lang="en-US"/>
          </a:p>
        </p:txBody>
      </p:sp>
    </p:spTree>
    <p:extLst>
      <p:ext uri="{BB962C8B-B14F-4D97-AF65-F5344CB8AC3E}">
        <p14:creationId xmlns:p14="http://schemas.microsoft.com/office/powerpoint/2010/main" val="16290079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Healthy roots without growth restrictions are key to healthy forests and forest soils. Root growth can be limited by restrictive layers of soil that are too dense, stony, or have chemical properties (salt, extreme pH) that prevent root growth. Shallow water tables can also restrict deeper rooting. Healthy roots also support soil biota as root exudates are an important source of organic compounds for building soil organic matter.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credits: Tom Sauer</a:t>
            </a:r>
          </a:p>
        </p:txBody>
      </p:sp>
      <p:sp>
        <p:nvSpPr>
          <p:cNvPr id="4" name="Slide Number Placeholder 3"/>
          <p:cNvSpPr>
            <a:spLocks noGrp="1"/>
          </p:cNvSpPr>
          <p:nvPr>
            <p:ph type="sldNum" sz="quarter" idx="5"/>
          </p:nvPr>
        </p:nvSpPr>
        <p:spPr/>
        <p:txBody>
          <a:bodyPr/>
          <a:lstStyle/>
          <a:p>
            <a:fld id="{826BD091-4092-4F28-8EE7-CA2A94FFB267}" type="slidenum">
              <a:rPr lang="en-US" smtClean="0"/>
              <a:t>37</a:t>
            </a:fld>
            <a:endParaRPr lang="en-US"/>
          </a:p>
        </p:txBody>
      </p:sp>
    </p:spTree>
    <p:extLst>
      <p:ext uri="{BB962C8B-B14F-4D97-AF65-F5344CB8AC3E}">
        <p14:creationId xmlns:p14="http://schemas.microsoft.com/office/powerpoint/2010/main" val="29721945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Different tree species have characteristic root growth patterns. In general, trees that are better adapted to drier soils tend to have deeper roots. </a:t>
            </a:r>
          </a:p>
          <a:p>
            <a:endParaRPr lang="en-US" dirty="0"/>
          </a:p>
          <a:p>
            <a:r>
              <a:rPr lang="en-US" dirty="0"/>
              <a:t>Large roots are important for providing strength and stability so that the trees can remain standing in high winds. The fine roots are where most of the water and nutrients are absorbed.</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38</a:t>
            </a:fld>
            <a:endParaRPr lang="en-US"/>
          </a:p>
        </p:txBody>
      </p:sp>
    </p:spTree>
    <p:extLst>
      <p:ext uri="{BB962C8B-B14F-4D97-AF65-F5344CB8AC3E}">
        <p14:creationId xmlns:p14="http://schemas.microsoft.com/office/powerpoint/2010/main" val="2906935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ea typeface="Times New Roman" panose="02020603050405020304" pitchFamily="18" charset="0"/>
                <a:cs typeface="Verdana" panose="020B0604030504040204" pitchFamily="34" charset="0"/>
              </a:rPr>
              <a:t>Stone, E. L. and P. J. Kalisz. 1991. On the maximum extent of roots. Forest Ecology and Management 46:59-102. https://doi.org/10.1016/0378-1127(91)90245-Q</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ea typeface="Times New Roman" panose="02020603050405020304" pitchFamily="18" charset="0"/>
              <a:cs typeface="Verdana" panose="020B0604030504040204" pitchFamily="34" charset="0"/>
            </a:endParaRPr>
          </a:p>
          <a:p>
            <a:endParaRPr lang="en-US" dirty="0"/>
          </a:p>
          <a:p>
            <a:r>
              <a:rPr lang="en-US" dirty="0"/>
              <a:t>A “rule of thumb” estimate is that tree roots extend at least to the drip line (diameter of tree crown projected down to the soil) and probably somewhat beyond.</a:t>
            </a:r>
          </a:p>
          <a:p>
            <a:endParaRPr lang="en-US" dirty="0"/>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39</a:t>
            </a:fld>
            <a:endParaRPr lang="en-US"/>
          </a:p>
        </p:txBody>
      </p:sp>
    </p:spTree>
    <p:extLst>
      <p:ext uri="{BB962C8B-B14F-4D97-AF65-F5344CB8AC3E}">
        <p14:creationId xmlns:p14="http://schemas.microsoft.com/office/powerpoint/2010/main" val="3275494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Numerical indicator ratings are used to identify the likelihood of soil health resource concerns.</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4</a:t>
            </a:fld>
            <a:endParaRPr lang="en-US"/>
          </a:p>
        </p:txBody>
      </p:sp>
    </p:spTree>
    <p:extLst>
      <p:ext uri="{BB962C8B-B14F-4D97-AF65-F5344CB8AC3E}">
        <p14:creationId xmlns:p14="http://schemas.microsoft.com/office/powerpoint/2010/main" val="26353773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FIFSHA indicator scores are summed by RC.  If a soil health RC is scored below the threshold value, then an RC is identified and implementation of conservation practices as part of a soil health management system is warranted.</a:t>
            </a:r>
          </a:p>
        </p:txBody>
      </p:sp>
      <p:sp>
        <p:nvSpPr>
          <p:cNvPr id="4" name="Slide Number Placeholder 3"/>
          <p:cNvSpPr>
            <a:spLocks noGrp="1"/>
          </p:cNvSpPr>
          <p:nvPr>
            <p:ph type="sldNum" sz="quarter" idx="5"/>
          </p:nvPr>
        </p:nvSpPr>
        <p:spPr/>
        <p:txBody>
          <a:bodyPr/>
          <a:lstStyle/>
          <a:p>
            <a:fld id="{826BD091-4092-4F28-8EE7-CA2A94FFB267}" type="slidenum">
              <a:rPr lang="en-US" smtClean="0"/>
              <a:t>40</a:t>
            </a:fld>
            <a:endParaRPr lang="en-US"/>
          </a:p>
        </p:txBody>
      </p:sp>
    </p:spTree>
    <p:extLst>
      <p:ext uri="{BB962C8B-B14F-4D97-AF65-F5344CB8AC3E}">
        <p14:creationId xmlns:p14="http://schemas.microsoft.com/office/powerpoint/2010/main" val="27634647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Photo Credit: Tom Sauer</a:t>
            </a:r>
          </a:p>
          <a:p>
            <a:endParaRPr lang="en-US" dirty="0"/>
          </a:p>
          <a:p>
            <a:r>
              <a:rPr lang="en-US" dirty="0"/>
              <a:t>Pine plantation, Kettle Moraine State Forest South Unit, Waukesha County, Wisconsin.</a:t>
            </a:r>
          </a:p>
        </p:txBody>
      </p:sp>
      <p:sp>
        <p:nvSpPr>
          <p:cNvPr id="4" name="Slide Number Placeholder 3"/>
          <p:cNvSpPr>
            <a:spLocks noGrp="1"/>
          </p:cNvSpPr>
          <p:nvPr>
            <p:ph type="sldNum" sz="quarter" idx="5"/>
          </p:nvPr>
        </p:nvSpPr>
        <p:spPr/>
        <p:txBody>
          <a:bodyPr/>
          <a:lstStyle/>
          <a:p>
            <a:fld id="{826BD091-4092-4F28-8EE7-CA2A94FFB267}" type="slidenum">
              <a:rPr lang="en-US" smtClean="0"/>
              <a:t>41</a:t>
            </a:fld>
            <a:endParaRPr lang="en-US"/>
          </a:p>
        </p:txBody>
      </p:sp>
    </p:spTree>
    <p:extLst>
      <p:ext uri="{BB962C8B-B14F-4D97-AF65-F5344CB8AC3E}">
        <p14:creationId xmlns:p14="http://schemas.microsoft.com/office/powerpoint/2010/main" val="7859633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Site details for the example location.</a:t>
            </a:r>
          </a:p>
          <a:p>
            <a:endParaRPr lang="en-US" dirty="0"/>
          </a:p>
          <a:p>
            <a:r>
              <a:rPr lang="en-US" dirty="0"/>
              <a:t>Miami loam: Fine-loamy, mixed active, mesic </a:t>
            </a:r>
            <a:r>
              <a:rPr lang="en-US" err="1"/>
              <a:t>Oxyaquic</a:t>
            </a:r>
            <a:r>
              <a:rPr lang="en-US" dirty="0"/>
              <a:t> </a:t>
            </a:r>
            <a:r>
              <a:rPr lang="en-US" err="1"/>
              <a:t>Hapludalfs</a:t>
            </a:r>
            <a:endParaRPr lang="en-US"/>
          </a:p>
          <a:p>
            <a:r>
              <a:rPr lang="en-US" dirty="0"/>
              <a:t>Fox sandy loam: Fine-loamy over sandy or sandy-skeletal, mixed </a:t>
            </a:r>
            <a:r>
              <a:rPr lang="en-US" err="1"/>
              <a:t>superactive</a:t>
            </a:r>
            <a:r>
              <a:rPr lang="en-US" dirty="0"/>
              <a:t>, mesic Typic </a:t>
            </a:r>
            <a:r>
              <a:rPr lang="en-US" err="1"/>
              <a:t>Hapludalfs</a:t>
            </a:r>
            <a:endParaRPr lang="en-US"/>
          </a:p>
          <a:p>
            <a:endParaRPr lang="en-US" dirty="0"/>
          </a:p>
          <a:p>
            <a:r>
              <a:rPr lang="en-US"/>
              <a:t>ESDs are provisional. Reference states are sugar maple, white ash, and basswood. Probably no longer relevant due to climate and emerald ash borer.</a:t>
            </a:r>
            <a:endParaRPr lang="en-US">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42</a:t>
            </a:fld>
            <a:endParaRPr lang="en-US"/>
          </a:p>
        </p:txBody>
      </p:sp>
    </p:spTree>
    <p:extLst>
      <p:ext uri="{BB962C8B-B14F-4D97-AF65-F5344CB8AC3E}">
        <p14:creationId xmlns:p14="http://schemas.microsoft.com/office/powerpoint/2010/main" val="26388271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site had invasive brush removed with a mechanical masticator leaving shredded mulch-like material on the soil surface. Some skid steer tracks were observed. The masticated material is of the same age and there was very littler other woody material on the forest floor and no CWD. There was no evidence of recent fire.</a:t>
            </a:r>
          </a:p>
        </p:txBody>
      </p:sp>
      <p:sp>
        <p:nvSpPr>
          <p:cNvPr id="4" name="Slide Number Placeholder 3"/>
          <p:cNvSpPr>
            <a:spLocks noGrp="1"/>
          </p:cNvSpPr>
          <p:nvPr>
            <p:ph type="sldNum" sz="quarter" idx="5"/>
          </p:nvPr>
        </p:nvSpPr>
        <p:spPr/>
        <p:txBody>
          <a:bodyPr/>
          <a:lstStyle/>
          <a:p>
            <a:fld id="{826BD091-4092-4F28-8EE7-CA2A94FFB267}" type="slidenum">
              <a:rPr lang="en-US" smtClean="0"/>
              <a:t>43</a:t>
            </a:fld>
            <a:endParaRPr lang="en-US"/>
          </a:p>
        </p:txBody>
      </p:sp>
    </p:spTree>
    <p:extLst>
      <p:ext uri="{BB962C8B-B14F-4D97-AF65-F5344CB8AC3E}">
        <p14:creationId xmlns:p14="http://schemas.microsoft.com/office/powerpoint/2010/main" val="8241697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Inserting a spade into the ground met with moderate resistance. Granular soil structure was observed at the soil surface with moderately strong subangular blocky structure deeper in the soil. Aggregates were observed to partially disintegrate with the sink strainer test.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Very limited biota were present in the soil and litter. Moderate amounts of roots were present.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44</a:t>
            </a:fld>
            <a:endParaRPr lang="en-US"/>
          </a:p>
        </p:txBody>
      </p:sp>
    </p:spTree>
    <p:extLst>
      <p:ext uri="{BB962C8B-B14F-4D97-AF65-F5344CB8AC3E}">
        <p14:creationId xmlns:p14="http://schemas.microsoft.com/office/powerpoint/2010/main" val="40236894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82E6B-4329-7F2B-AC3F-790FE689F5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E84EA3-9BE5-E371-2549-90875964222D}"/>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235E6B05-BAE3-025B-7584-B01D8BAD6524}"/>
              </a:ext>
            </a:extLst>
          </p:cNvPr>
          <p:cNvSpPr>
            <a:spLocks noGrp="1"/>
          </p:cNvSpPr>
          <p:nvPr>
            <p:ph type="body" idx="1"/>
          </p:nvPr>
        </p:nvSpPr>
        <p:spPr/>
        <p:txBody>
          <a:bodyPr/>
          <a:lstStyle/>
          <a:p>
            <a:r>
              <a:rPr lang="en-US" dirty="0"/>
              <a:t>If using the spreadsheet version, scores would sum automatically.</a:t>
            </a:r>
          </a:p>
          <a:p>
            <a:endParaRPr lang="en-US" dirty="0"/>
          </a:p>
          <a:p>
            <a:r>
              <a:rPr lang="en-US" dirty="0"/>
              <a:t>The FIFSHA indicator scores are summed by RC.  If a soil health RC is scored below the threshold value, then an RC is identified and implementation of conservation practices as part of a soil health management system is warranted.</a:t>
            </a:r>
          </a:p>
        </p:txBody>
      </p:sp>
      <p:sp>
        <p:nvSpPr>
          <p:cNvPr id="4" name="Slide Number Placeholder 3">
            <a:extLst>
              <a:ext uri="{FF2B5EF4-FFF2-40B4-BE49-F238E27FC236}">
                <a16:creationId xmlns:a16="http://schemas.microsoft.com/office/drawing/2014/main" id="{6AC58AD1-5131-4F55-C56C-049136DF820F}"/>
              </a:ext>
            </a:extLst>
          </p:cNvPr>
          <p:cNvSpPr>
            <a:spLocks noGrp="1"/>
          </p:cNvSpPr>
          <p:nvPr>
            <p:ph type="sldNum" sz="quarter" idx="5"/>
          </p:nvPr>
        </p:nvSpPr>
        <p:spPr/>
        <p:txBody>
          <a:bodyPr/>
          <a:lstStyle/>
          <a:p>
            <a:fld id="{826BD091-4092-4F28-8EE7-CA2A94FFB267}" type="slidenum">
              <a:rPr lang="en-US" smtClean="0"/>
              <a:t>45</a:t>
            </a:fld>
            <a:endParaRPr lang="en-US"/>
          </a:p>
        </p:txBody>
      </p:sp>
    </p:spTree>
    <p:extLst>
      <p:ext uri="{BB962C8B-B14F-4D97-AF65-F5344CB8AC3E}">
        <p14:creationId xmlns:p14="http://schemas.microsoft.com/office/powerpoint/2010/main" val="30709748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summary slide reiterates the important takeaways from the module. It is good to suggest that the FIFSHA can be adapted for local conditions and practices and, with experience, planners can calibrate their scoring to adjust for their observations of soil health RCs in their forestlands.</a:t>
            </a:r>
          </a:p>
        </p:txBody>
      </p:sp>
      <p:sp>
        <p:nvSpPr>
          <p:cNvPr id="4" name="Slide Number Placeholder 3"/>
          <p:cNvSpPr>
            <a:spLocks noGrp="1"/>
          </p:cNvSpPr>
          <p:nvPr>
            <p:ph type="sldNum" sz="quarter" idx="5"/>
          </p:nvPr>
        </p:nvSpPr>
        <p:spPr/>
        <p:txBody>
          <a:bodyPr/>
          <a:lstStyle/>
          <a:p>
            <a:fld id="{826BD091-4092-4F28-8EE7-CA2A94FFB267}" type="slidenum">
              <a:rPr lang="en-US" smtClean="0"/>
              <a:t>46</a:t>
            </a:fld>
            <a:endParaRPr lang="en-US"/>
          </a:p>
        </p:txBody>
      </p:sp>
    </p:spTree>
    <p:extLst>
      <p:ext uri="{BB962C8B-B14F-4D97-AF65-F5344CB8AC3E}">
        <p14:creationId xmlns:p14="http://schemas.microsoft.com/office/powerpoint/2010/main" val="35434433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Ideally, there is sufficient time available for discussion and to address all questions.</a:t>
            </a:r>
          </a:p>
        </p:txBody>
      </p:sp>
      <p:sp>
        <p:nvSpPr>
          <p:cNvPr id="4" name="Slide Number Placeholder 3"/>
          <p:cNvSpPr>
            <a:spLocks noGrp="1"/>
          </p:cNvSpPr>
          <p:nvPr>
            <p:ph type="sldNum" sz="quarter" idx="5"/>
          </p:nvPr>
        </p:nvSpPr>
        <p:spPr/>
        <p:txBody>
          <a:bodyPr/>
          <a:lstStyle/>
          <a:p>
            <a:fld id="{826BD091-4092-4F28-8EE7-CA2A94FFB267}" type="slidenum">
              <a:rPr lang="en-US" smtClean="0"/>
              <a:t>47</a:t>
            </a:fld>
            <a:endParaRPr lang="en-US"/>
          </a:p>
        </p:txBody>
      </p:sp>
    </p:spTree>
    <p:extLst>
      <p:ext uri="{BB962C8B-B14F-4D97-AF65-F5344CB8AC3E}">
        <p14:creationId xmlns:p14="http://schemas.microsoft.com/office/powerpoint/2010/main" val="41191459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presenter may wish to provide their contact information or that of a Soil Health Division staff member for any follow-up questions.</a:t>
            </a:r>
          </a:p>
        </p:txBody>
      </p:sp>
      <p:sp>
        <p:nvSpPr>
          <p:cNvPr id="4" name="Slide Number Placeholder 3"/>
          <p:cNvSpPr>
            <a:spLocks noGrp="1"/>
          </p:cNvSpPr>
          <p:nvPr>
            <p:ph type="sldNum" sz="quarter" idx="5"/>
          </p:nvPr>
        </p:nvSpPr>
        <p:spPr/>
        <p:txBody>
          <a:bodyPr/>
          <a:lstStyle/>
          <a:p>
            <a:fld id="{826BD091-4092-4F28-8EE7-CA2A94FFB267}" type="slidenum">
              <a:rPr lang="en-US" smtClean="0"/>
              <a:t>48</a:t>
            </a:fld>
            <a:endParaRPr lang="en-US"/>
          </a:p>
        </p:txBody>
      </p:sp>
    </p:spTree>
    <p:extLst>
      <p:ext uri="{BB962C8B-B14F-4D97-AF65-F5344CB8AC3E}">
        <p14:creationId xmlns:p14="http://schemas.microsoft.com/office/powerpoint/2010/main" val="16017851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Choosing sites for application of FIFSHA is key to accurate identification of soil health resource concerns. Find representative areas of sections of forest stand for application of conservation practices should soil health resource concerns be indicated.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Page-</a:t>
            </a:r>
            <a:r>
              <a:rPr lang="en-US" sz="1200" kern="100" dirty="0" err="1">
                <a:effectLst/>
                <a:latin typeface="Times New Roman" panose="02020603050405020304" pitchFamily="18" charset="0"/>
                <a:ea typeface="Calibri" panose="020F0502020204030204" pitchFamily="34" charset="0"/>
                <a:cs typeface="Times New Roman" panose="02020603050405020304" pitchFamily="18" charset="0"/>
              </a:rPr>
              <a:t>Dumroese</a:t>
            </a: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 D. S., A. M. Abbott, and T. M. Rice. 2009. Forest soil disturbance monitoring protocol volume I: rapid assessment. U. S. Department of Agriculture, Forest Service. Gen. Tech. Report WO-82a. 31 p. </a:t>
            </a:r>
            <a:r>
              <a:rPr lang="en-US" sz="1200"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https://doi.org/10.2737/WO-GTR-82A</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Times New Roman" panose="02020603050405020304" pitchFamily="18" charset="0"/>
                <a:ea typeface="Calibri" panose="020F0502020204030204" pitchFamily="34" charset="0"/>
                <a:cs typeface="Times New Roman" panose="02020603050405020304" pitchFamily="18" charset="0"/>
              </a:rPr>
              <a:t>Natural Resources Conservation Service, National Forestry Handbook, title 190, February 2004.</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5</a:t>
            </a:fld>
            <a:endParaRPr lang="en-US"/>
          </a:p>
        </p:txBody>
      </p:sp>
    </p:spTree>
    <p:extLst>
      <p:ext uri="{BB962C8B-B14F-4D97-AF65-F5344CB8AC3E}">
        <p14:creationId xmlns:p14="http://schemas.microsoft.com/office/powerpoint/2010/main" val="272489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Example fixed plot sampling pattern in a 40-acre tract located in Ozark Highlands (Washington County, Arkansas). Sampling pattern is representative of proportion of soil map units. This is a site with considerable variability in slope and aspect. All the soils have some amount of coarse fragment content, composed mainly of chert.</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6</a:t>
            </a:fld>
            <a:endParaRPr lang="en-US"/>
          </a:p>
        </p:txBody>
      </p:sp>
    </p:spTree>
    <p:extLst>
      <p:ext uri="{BB962C8B-B14F-4D97-AF65-F5344CB8AC3E}">
        <p14:creationId xmlns:p14="http://schemas.microsoft.com/office/powerpoint/2010/main" val="2569546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There may be several reasons for a landowner wanting to complete a FIFSHA assessment. They may be concerned about the effects of a forestry practice or site disturbance and want to know whether there has been an impact on soil health. They may have already applied and conservation practice, either based on a FIFSHA assessment or other recommendation, and want to verify that the practice achieved its intended goal. </a:t>
            </a:r>
          </a:p>
          <a:p>
            <a:endParaRPr lang="en-US" dirty="0"/>
          </a:p>
          <a:p>
            <a:r>
              <a:rPr lang="en-US" dirty="0"/>
              <a:t>The planner will want to avoid extreme conditions that may not accurately represent typical conditions. Drought, flood, or extreme heat or cold conditions should be avoided to assure that these conditions don’t lead to anomalous results or interpretations.</a:t>
            </a:r>
          </a:p>
          <a:p>
            <a:endParaRPr lang="en-US" dirty="0"/>
          </a:p>
          <a:p>
            <a:r>
              <a:rPr lang="en-US" dirty="0"/>
              <a:t>As the litter layer in a deciduous forest may change over the seasons, planners may wish to avoid mid- to late-summer when the previous year’s leaf drop may be largely decomposed. Even if the soil cover is reduced, full tree and understory canopy cover should compensate by protecting the soil surface from raindrop impact. The timing in deciduous forests is less of a concern if there is an accumulations of leaf litter/O horizon present.</a:t>
            </a:r>
          </a:p>
        </p:txBody>
      </p:sp>
      <p:sp>
        <p:nvSpPr>
          <p:cNvPr id="4" name="Slide Number Placeholder 3"/>
          <p:cNvSpPr>
            <a:spLocks noGrp="1"/>
          </p:cNvSpPr>
          <p:nvPr>
            <p:ph type="sldNum" sz="quarter" idx="5"/>
          </p:nvPr>
        </p:nvSpPr>
        <p:spPr/>
        <p:txBody>
          <a:bodyPr/>
          <a:lstStyle/>
          <a:p>
            <a:fld id="{826BD091-4092-4F28-8EE7-CA2A94FFB267}" type="slidenum">
              <a:rPr lang="en-US" smtClean="0"/>
              <a:t>7</a:t>
            </a:fld>
            <a:endParaRPr lang="en-US"/>
          </a:p>
        </p:txBody>
      </p:sp>
    </p:spTree>
    <p:extLst>
      <p:ext uri="{BB962C8B-B14F-4D97-AF65-F5344CB8AC3E}">
        <p14:creationId xmlns:p14="http://schemas.microsoft.com/office/powerpoint/2010/main" val="2253341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FIFSHA assessment should acknowledge the landowner’s objectives for the stand and the history of the site management as it affects current conditions. By collecting the site information beforehand, the planner will have  a better idea of what conditions to expect and what reference state conditions might look like. This will help them assign ratings for the indicators based on the site potential.</a:t>
            </a:r>
          </a:p>
          <a:p>
            <a:endParaRPr lang="en-US" dirty="0"/>
          </a:p>
          <a:p>
            <a:r>
              <a:rPr lang="en-US" dirty="0"/>
              <a:t>The sampling strategy may be a challenging aspect of the assessment. If a forest inventory is being completed, a FIFSHA assessment could be included on a proportion of the inventory sites. This may be ideal as having stand and soil health information for the same locations and at the same time should aid in interpreting any linkages between stand characteristics and soil health.</a:t>
            </a:r>
          </a:p>
          <a:p>
            <a:endParaRPr lang="en-US" dirty="0"/>
          </a:p>
          <a:p>
            <a:r>
              <a:rPr lang="en-US" dirty="0"/>
              <a:t>Greater detail is provided in later slides about rating each indicator. An overview is presented here where 4 indicators are visually assessed over a 1/20 acre area and 1 to 3 holes are dug with a shovel or spade to assess the remaining indicators in the surface ~12” of soil.  Soil fauna may also be observed in the litter and beneath woody debris. </a:t>
            </a:r>
          </a:p>
          <a:p>
            <a:endParaRPr lang="en-US" dirty="0"/>
          </a:p>
          <a:p>
            <a:r>
              <a:rPr lang="en-US" dirty="0"/>
              <a:t>Ratings can be recording directly in the spreadsheet if a tablet or laptop are available, otherwise, the ratings can be recorded on paper copies of the assessment worksheets.</a:t>
            </a:r>
          </a:p>
          <a:p>
            <a:endParaRPr lang="en-US" dirty="0"/>
          </a:p>
        </p:txBody>
      </p:sp>
      <p:sp>
        <p:nvSpPr>
          <p:cNvPr id="4" name="Slide Number Placeholder 3"/>
          <p:cNvSpPr>
            <a:spLocks noGrp="1"/>
          </p:cNvSpPr>
          <p:nvPr>
            <p:ph type="sldNum" sz="quarter" idx="5"/>
          </p:nvPr>
        </p:nvSpPr>
        <p:spPr/>
        <p:txBody>
          <a:bodyPr/>
          <a:lstStyle/>
          <a:p>
            <a:fld id="{826BD091-4092-4F28-8EE7-CA2A94FFB267}" type="slidenum">
              <a:rPr lang="en-US" smtClean="0"/>
              <a:t>8</a:t>
            </a:fld>
            <a:endParaRPr lang="en-US"/>
          </a:p>
        </p:txBody>
      </p:sp>
    </p:spTree>
    <p:extLst>
      <p:ext uri="{BB962C8B-B14F-4D97-AF65-F5344CB8AC3E}">
        <p14:creationId xmlns:p14="http://schemas.microsoft.com/office/powerpoint/2010/main" val="8822834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FIFSHA cover sheet provides a brief summary of the steps in conducting an assessment and space to record site details.</a:t>
            </a:r>
          </a:p>
        </p:txBody>
      </p:sp>
      <p:sp>
        <p:nvSpPr>
          <p:cNvPr id="4" name="Slide Number Placeholder 3"/>
          <p:cNvSpPr>
            <a:spLocks noGrp="1"/>
          </p:cNvSpPr>
          <p:nvPr>
            <p:ph type="sldNum" sz="quarter" idx="5"/>
          </p:nvPr>
        </p:nvSpPr>
        <p:spPr/>
        <p:txBody>
          <a:bodyPr/>
          <a:lstStyle/>
          <a:p>
            <a:fld id="{826BD091-4092-4F28-8EE7-CA2A94FFB267}" type="slidenum">
              <a:rPr lang="en-US" smtClean="0"/>
              <a:t>9</a:t>
            </a:fld>
            <a:endParaRPr lang="en-US"/>
          </a:p>
        </p:txBody>
      </p:sp>
    </p:spTree>
    <p:extLst>
      <p:ext uri="{BB962C8B-B14F-4D97-AF65-F5344CB8AC3E}">
        <p14:creationId xmlns:p14="http://schemas.microsoft.com/office/powerpoint/2010/main" val="41216875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8945E-1CF8-BB8D-7C09-D77A27F6562F}"/>
              </a:ext>
            </a:extLst>
          </p:cNvPr>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206E1235-492A-BE4F-8543-A71E60A83E12}"/>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760295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5D3E0-0135-DC58-AB45-5DA5CC0DCF7F}"/>
              </a:ext>
            </a:extLst>
          </p:cNvPr>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CCD4195-5328-049F-0800-038832B8F05F}"/>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2266552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95134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0371995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6955462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872415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128570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1056427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371705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dirty="0"/>
              <a:t>Module 9: Intro to Forestland In-Field Soil Health Assessment </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273228"/>
            <a:ext cx="9142857" cy="5847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287081"/>
            <a:ext cx="2676347" cy="468077"/>
          </a:xfrm>
          <a:prstGeom prst="rect">
            <a:avLst/>
          </a:prstGeom>
          <a:noFill/>
        </p:spPr>
        <p:txBody>
          <a:bodyPr wrap="square" rtlCol="0">
            <a:spAutoFit/>
          </a:bodyPr>
          <a:lstStyle/>
          <a:p>
            <a:pPr algn="ctr">
              <a:spcBef>
                <a:spcPts val="450"/>
              </a:spcBef>
            </a:pP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050" b="1" spc="8" baseline="0" dirty="0">
                <a:solidFill>
                  <a:srgbClr val="FFCB0B"/>
                </a:solidFill>
                <a:latin typeface="Montserrat" pitchFamily="2" charset="0"/>
                <a:ea typeface="Open Sans" panose="020B0606030504020204" pitchFamily="34" charset="0"/>
                <a:cs typeface="Open Sans" panose="020B0606030504020204" pitchFamily="34" charset="0"/>
              </a:rPr>
              <a:t>|</a:t>
            </a: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450"/>
              </a:spcBef>
              <a:spcAft>
                <a:spcPts val="0"/>
              </a:spcAft>
              <a:buClrTx/>
              <a:buSzTx/>
              <a:buFontTx/>
              <a:buNone/>
              <a:tabLst/>
              <a:defRPr/>
            </a:pPr>
            <a:r>
              <a:rPr lang="en-US" sz="975" b="1" kern="1200" spc="225" baseline="0" dirty="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975" b="1" dirty="0">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1"/>
          <a:stretch>
            <a:fillRect/>
          </a:stretch>
        </p:blipFill>
        <p:spPr>
          <a:xfrm>
            <a:off x="233109" y="53406"/>
            <a:ext cx="3050419"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99081" y="6438658"/>
            <a:ext cx="2609781" cy="253916"/>
          </a:xfrm>
          <a:prstGeom prst="rect">
            <a:avLst/>
          </a:prstGeom>
          <a:noFill/>
        </p:spPr>
        <p:txBody>
          <a:bodyPr wrap="square" rtlCol="0">
            <a:spAutoFit/>
          </a:bodyPr>
          <a:lstStyle/>
          <a:p>
            <a:pPr algn="ctr">
              <a:spcBef>
                <a:spcPts val="45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Forestland Soil Health Training </a:t>
            </a:r>
          </a:p>
        </p:txBody>
      </p:sp>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42" r:id="rId2"/>
    <p:sldLayoutId id="2147483735" r:id="rId3"/>
    <p:sldLayoutId id="2147483736" r:id="rId4"/>
    <p:sldLayoutId id="2147483737" r:id="rId5"/>
    <p:sldLayoutId id="2147483722" r:id="rId6"/>
    <p:sldLayoutId id="2147483739" r:id="rId7"/>
    <p:sldLayoutId id="2147483740" r:id="rId8"/>
    <p:sldLayoutId id="2147483720" r:id="rId9"/>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dirty="0"/>
              <a:t>Module 8: Impacts of Fire on Forest Soil Health</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410597"/>
            <a:ext cx="9142857" cy="44740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973344" y="6410597"/>
            <a:ext cx="1942056" cy="36420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450"/>
              </a:spcBef>
              <a:spcAft>
                <a:spcPts val="0"/>
              </a:spcAft>
              <a:buClrTx/>
              <a:buSzTx/>
              <a:buFontTx/>
              <a:buNone/>
              <a:tabLst/>
              <a:defRPr/>
            </a:pPr>
            <a:r>
              <a:rPr kumimoji="0" lang="en-US" sz="675"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675" b="1" i="0" u="none" strike="noStrike" kern="1200" cap="none" spc="8" normalizeH="0" baseline="0" noProof="0" dirty="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675"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450"/>
              </a:spcBef>
              <a:spcAft>
                <a:spcPts val="0"/>
              </a:spcAft>
              <a:buClrTx/>
              <a:buSzTx/>
              <a:buFontTx/>
              <a:buNone/>
              <a:tabLst/>
              <a:defRPr/>
            </a:pPr>
            <a:r>
              <a:rPr kumimoji="0" lang="en-US" sz="675" b="1" i="0" u="none" strike="noStrike" kern="1200" cap="none" spc="225"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675"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3"/>
          <a:stretch>
            <a:fillRect/>
          </a:stretch>
        </p:blipFill>
        <p:spPr>
          <a:xfrm>
            <a:off x="233109" y="53406"/>
            <a:ext cx="3050419"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228600" y="6510625"/>
            <a:ext cx="1893753" cy="207749"/>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450"/>
              </a:spcBef>
              <a:spcAft>
                <a:spcPts val="0"/>
              </a:spcAft>
              <a:buClrTx/>
              <a:buSzTx/>
              <a:buFontTx/>
              <a:buNone/>
              <a:tabLst/>
              <a:defRPr/>
            </a:pPr>
            <a:r>
              <a:rPr kumimoji="0" lang="en-US" sz="750"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Forestland Soil Health Pilot</a:t>
            </a:r>
            <a:endParaRPr kumimoji="0" lang="en-US" sz="750"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
        <p:nvSpPr>
          <p:cNvPr id="4" name="Title 8">
            <a:extLst>
              <a:ext uri="{FF2B5EF4-FFF2-40B4-BE49-F238E27FC236}">
                <a16:creationId xmlns:a16="http://schemas.microsoft.com/office/drawing/2014/main" id="{A739AFA9-9989-6F63-446D-00EA21A437AF}"/>
              </a:ext>
            </a:extLst>
          </p:cNvPr>
          <p:cNvSpPr txBox="1">
            <a:spLocks/>
          </p:cNvSpPr>
          <p:nvPr userDrawn="1"/>
        </p:nvSpPr>
        <p:spPr>
          <a:xfrm>
            <a:off x="150876" y="832105"/>
            <a:ext cx="7886700" cy="629051"/>
          </a:xfrm>
          <a:prstGeom prst="rect">
            <a:avLst/>
          </a:prstGeom>
        </p:spPr>
        <p:txBody>
          <a:bodyPr/>
          <a:lstStyle>
            <a:lvl1pPr algn="l" defTabSz="914377" rtl="0" eaLnBrk="1" latinLnBrk="0" hangingPunct="1">
              <a:lnSpc>
                <a:spcPct val="100000"/>
              </a:lnSpc>
              <a:spcBef>
                <a:spcPct val="0"/>
              </a:spcBef>
              <a:buNone/>
              <a:defRPr sz="4000" b="1" kern="1200">
                <a:solidFill>
                  <a:schemeClr val="accent4"/>
                </a:solidFill>
                <a:latin typeface="+mj-lt"/>
                <a:ea typeface="+mj-ea"/>
                <a:cs typeface="+mj-cs"/>
              </a:defRPr>
            </a:lvl1pPr>
          </a:lstStyle>
          <a:p>
            <a:pPr marL="0" marR="0" lvl="0" indent="0" algn="l" defTabSz="685783"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a:ln>
                  <a:noFill/>
                </a:ln>
                <a:solidFill>
                  <a:srgbClr val="19567B"/>
                </a:solidFill>
                <a:effectLst/>
                <a:uLnTx/>
                <a:uFillTx/>
                <a:latin typeface="Montserrat"/>
                <a:ea typeface="+mj-ea"/>
                <a:cs typeface="+mj-cs"/>
              </a:rPr>
              <a:t>Slide Title</a:t>
            </a:r>
            <a:endParaRPr kumimoji="0" lang="en-US" sz="3000" b="1" i="0" u="none" strike="noStrike" kern="1200" cap="none" spc="0" normalizeH="0" baseline="0" noProof="0" dirty="0">
              <a:ln>
                <a:noFill/>
              </a:ln>
              <a:solidFill>
                <a:srgbClr val="19567B"/>
              </a:solidFill>
              <a:effectLst/>
              <a:uLnTx/>
              <a:uFillTx/>
              <a:latin typeface="Montserrat"/>
              <a:ea typeface="+mj-ea"/>
              <a:cs typeface="+mj-cs"/>
            </a:endParaRPr>
          </a:p>
        </p:txBody>
      </p:sp>
      <p:sp>
        <p:nvSpPr>
          <p:cNvPr id="5" name="Content Placeholder 14">
            <a:extLst>
              <a:ext uri="{FF2B5EF4-FFF2-40B4-BE49-F238E27FC236}">
                <a16:creationId xmlns:a16="http://schemas.microsoft.com/office/drawing/2014/main" id="{2A7736BD-2603-1511-0E1A-FC66347F19BA}"/>
              </a:ext>
            </a:extLst>
          </p:cNvPr>
          <p:cNvSpPr txBox="1">
            <a:spLocks/>
          </p:cNvSpPr>
          <p:nvPr userDrawn="1"/>
        </p:nvSpPr>
        <p:spPr>
          <a:xfrm>
            <a:off x="377190" y="1627632"/>
            <a:ext cx="8538210" cy="4507992"/>
          </a:xfrm>
          <a:prstGeom prst="rect">
            <a:avLst/>
          </a:prstGeom>
        </p:spPr>
        <p:txBody>
          <a:bodyPr/>
          <a:lstStyle>
            <a:lvl1pPr marL="228594" indent="-228594" algn="l" defTabSz="914377" rtl="0" eaLnBrk="1" latinLnBrk="0" hangingPunct="1">
              <a:lnSpc>
                <a:spcPct val="108000"/>
              </a:lnSpc>
              <a:spcBef>
                <a:spcPts val="1000"/>
              </a:spcBef>
              <a:buClr>
                <a:schemeClr val="accent1"/>
              </a:buClr>
              <a:buFont typeface="Wingdings" panose="05000000000000000000" pitchFamily="2" charset="2"/>
              <a:buChar char="§"/>
              <a:defRPr sz="2800" kern="1200">
                <a:solidFill>
                  <a:schemeClr val="bg2">
                    <a:lumMod val="10000"/>
                  </a:schemeClr>
                </a:solidFill>
                <a:latin typeface="+mn-lt"/>
                <a:ea typeface="+mn-ea"/>
                <a:cs typeface="+mn-cs"/>
              </a:defRPr>
            </a:lvl1pPr>
            <a:lvl2pPr marL="685783" indent="-228594" algn="l" defTabSz="914377" rtl="0" eaLnBrk="1" latinLnBrk="0" hangingPunct="1">
              <a:lnSpc>
                <a:spcPct val="108000"/>
              </a:lnSpc>
              <a:spcBef>
                <a:spcPts val="500"/>
              </a:spcBef>
              <a:buClr>
                <a:schemeClr val="accent1"/>
              </a:buClr>
              <a:buFont typeface="Wingdings" panose="05000000000000000000" pitchFamily="2" charset="2"/>
              <a:buChar char="§"/>
              <a:defRPr sz="2400" kern="1200">
                <a:solidFill>
                  <a:schemeClr val="bg2">
                    <a:lumMod val="10000"/>
                  </a:schemeClr>
                </a:solidFill>
                <a:latin typeface="+mn-lt"/>
                <a:ea typeface="+mn-ea"/>
                <a:cs typeface="+mn-cs"/>
              </a:defRPr>
            </a:lvl2pPr>
            <a:lvl3pPr marL="1142971" indent="-228594" algn="l" defTabSz="914377" rtl="0" eaLnBrk="1" latinLnBrk="0" hangingPunct="1">
              <a:lnSpc>
                <a:spcPct val="108000"/>
              </a:lnSpc>
              <a:spcBef>
                <a:spcPts val="500"/>
              </a:spcBef>
              <a:buClr>
                <a:schemeClr val="accent1"/>
              </a:buClr>
              <a:buFont typeface="Wingdings" panose="05000000000000000000" pitchFamily="2" charset="2"/>
              <a:buChar char="§"/>
              <a:defRPr sz="2000" kern="1200">
                <a:solidFill>
                  <a:schemeClr val="bg2">
                    <a:lumMod val="10000"/>
                  </a:schemeClr>
                </a:solidFill>
                <a:latin typeface="+mn-lt"/>
                <a:ea typeface="+mn-ea"/>
                <a:cs typeface="+mn-cs"/>
              </a:defRPr>
            </a:lvl3pPr>
            <a:lvl4pPr marL="1600160" indent="-228594" algn="l" defTabSz="914377" rtl="0" eaLnBrk="1" latinLnBrk="0" hangingPunct="1">
              <a:lnSpc>
                <a:spcPct val="108000"/>
              </a:lnSpc>
              <a:spcBef>
                <a:spcPts val="500"/>
              </a:spcBef>
              <a:buClr>
                <a:schemeClr val="accent1"/>
              </a:buClr>
              <a:buFont typeface="Wingdings" panose="05000000000000000000" pitchFamily="2" charset="2"/>
              <a:buChar char="§"/>
              <a:defRPr sz="1800" kern="1200">
                <a:solidFill>
                  <a:schemeClr val="bg2">
                    <a:lumMod val="10000"/>
                  </a:schemeClr>
                </a:solidFill>
                <a:latin typeface="+mn-lt"/>
                <a:ea typeface="+mn-ea"/>
                <a:cs typeface="+mn-cs"/>
              </a:defRPr>
            </a:lvl4pPr>
            <a:lvl5pPr marL="2057349" indent="-228594" algn="l" defTabSz="914377" rtl="0" eaLnBrk="1" latinLnBrk="0" hangingPunct="1">
              <a:lnSpc>
                <a:spcPct val="108000"/>
              </a:lnSpc>
              <a:spcBef>
                <a:spcPts val="500"/>
              </a:spcBef>
              <a:buClr>
                <a:schemeClr val="accent1"/>
              </a:buClr>
              <a:buFont typeface="Wingdings" panose="05000000000000000000" pitchFamily="2" charset="2"/>
              <a:buChar char="§"/>
              <a:defRPr sz="1800" kern="1200">
                <a:solidFill>
                  <a:schemeClr val="bg2">
                    <a:lumMod val="10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46" marR="0" lvl="0" indent="-171446" algn="l" defTabSz="685783" rtl="0" eaLnBrk="1" fontAlgn="auto" latinLnBrk="0" hangingPunct="1">
              <a:lnSpc>
                <a:spcPct val="108000"/>
              </a:lnSpc>
              <a:spcBef>
                <a:spcPts val="750"/>
              </a:spcBef>
              <a:spcAft>
                <a:spcPts val="0"/>
              </a:spcAft>
              <a:buClr>
                <a:srgbClr val="658D1B"/>
              </a:buClr>
              <a:buSzTx/>
              <a:buFont typeface="Wingdings" panose="05000000000000000000" pitchFamily="2" charset="2"/>
              <a:buChar char="§"/>
              <a:tabLst/>
              <a:defRPr/>
            </a:pPr>
            <a:r>
              <a:rPr kumimoji="0" lang="en-US" sz="2100" b="0" i="0" u="none" strike="noStrike" kern="1200" cap="none" spc="0" normalizeH="0" baseline="0" noProof="0" dirty="0">
                <a:ln>
                  <a:noFill/>
                </a:ln>
                <a:solidFill>
                  <a:srgbClr val="E7E6E6">
                    <a:lumMod val="10000"/>
                  </a:srgbClr>
                </a:solidFill>
                <a:effectLst/>
                <a:uLnTx/>
                <a:uFillTx/>
                <a:latin typeface="Montserrat"/>
                <a:ea typeface="+mn-ea"/>
                <a:cs typeface="+mn-cs"/>
              </a:rPr>
              <a:t>Click to edit Master text styles</a:t>
            </a:r>
          </a:p>
          <a:p>
            <a:pPr marL="514337" marR="0" lvl="1"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800" b="0" i="0" u="none" strike="noStrike" kern="1200" cap="none" spc="0" normalizeH="0" baseline="0" noProof="0" dirty="0">
                <a:ln>
                  <a:noFill/>
                </a:ln>
                <a:solidFill>
                  <a:srgbClr val="E7E6E6">
                    <a:lumMod val="10000"/>
                  </a:srgbClr>
                </a:solidFill>
                <a:effectLst/>
                <a:uLnTx/>
                <a:uFillTx/>
                <a:latin typeface="Montserrat"/>
                <a:ea typeface="+mn-ea"/>
                <a:cs typeface="+mn-cs"/>
              </a:rPr>
              <a:t>Second level</a:t>
            </a:r>
          </a:p>
          <a:p>
            <a:pPr marL="857228" marR="0" lvl="2"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500" b="0" i="0" u="none" strike="noStrike" kern="1200" cap="none" spc="0" normalizeH="0" baseline="0" noProof="0" dirty="0">
                <a:ln>
                  <a:noFill/>
                </a:ln>
                <a:solidFill>
                  <a:srgbClr val="E7E6E6">
                    <a:lumMod val="10000"/>
                  </a:srgbClr>
                </a:solidFill>
                <a:effectLst/>
                <a:uLnTx/>
                <a:uFillTx/>
                <a:latin typeface="Montserrat"/>
                <a:ea typeface="+mn-ea"/>
                <a:cs typeface="+mn-cs"/>
              </a:rPr>
              <a:t>Third level</a:t>
            </a:r>
          </a:p>
          <a:p>
            <a:pPr marL="1200120" marR="0" lvl="3"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350" b="0" i="0" u="none" strike="noStrike" kern="1200" cap="none" spc="0" normalizeH="0" baseline="0" noProof="0" dirty="0">
                <a:ln>
                  <a:noFill/>
                </a:ln>
                <a:solidFill>
                  <a:srgbClr val="E7E6E6">
                    <a:lumMod val="10000"/>
                  </a:srgbClr>
                </a:solidFill>
                <a:effectLst/>
                <a:uLnTx/>
                <a:uFillTx/>
                <a:latin typeface="Montserrat"/>
                <a:ea typeface="+mn-ea"/>
                <a:cs typeface="+mn-cs"/>
              </a:rPr>
              <a:t>Fourth level</a:t>
            </a:r>
          </a:p>
          <a:p>
            <a:pPr marL="1543012" marR="0" lvl="4"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350" b="0" i="0" u="none" strike="noStrike" kern="1200" cap="none" spc="0" normalizeH="0" baseline="0" noProof="0" dirty="0">
                <a:ln>
                  <a:noFill/>
                </a:ln>
                <a:solidFill>
                  <a:srgbClr val="E7E6E6">
                    <a:lumMod val="10000"/>
                  </a:srgbClr>
                </a:solidFill>
                <a:effectLst/>
                <a:uLnTx/>
                <a:uFillTx/>
                <a:latin typeface="Montserrat"/>
                <a:ea typeface="+mn-ea"/>
                <a:cs typeface="+mn-cs"/>
              </a:rPr>
              <a:t>Fifth level</a:t>
            </a:r>
          </a:p>
        </p:txBody>
      </p:sp>
    </p:spTree>
    <p:extLst>
      <p:ext uri="{BB962C8B-B14F-4D97-AF65-F5344CB8AC3E}">
        <p14:creationId xmlns:p14="http://schemas.microsoft.com/office/powerpoint/2010/main" val="2318736069"/>
      </p:ext>
    </p:extLst>
  </p:cSld>
  <p:clrMap bg1="lt1" tx1="dk1" bg2="lt2" tx2="dk2" accent1="accent1" accent2="accent2" accent3="accent3" accent4="accent4" accent5="accent5" accent6="accent6" hlink="hlink" folHlink="folHlink"/>
  <p:sldLayoutIdLst>
    <p:sldLayoutId id="2147483743" r:id="rId1"/>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4803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dirty="0"/>
              <a:t>Module 8: Impacts of Fire on Forest Soil Health</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410597"/>
            <a:ext cx="9142857" cy="44740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973344" y="6410597"/>
            <a:ext cx="1942056" cy="36420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450"/>
              </a:spcBef>
              <a:spcAft>
                <a:spcPts val="0"/>
              </a:spcAft>
              <a:buClrTx/>
              <a:buSzTx/>
              <a:buFontTx/>
              <a:buNone/>
              <a:tabLst/>
              <a:defRPr/>
            </a:pPr>
            <a:r>
              <a:rPr kumimoji="0" lang="en-US" sz="675"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675" b="1" i="0" u="none" strike="noStrike" kern="1200" cap="none" spc="8" normalizeH="0" baseline="0" noProof="0" dirty="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675"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450"/>
              </a:spcBef>
              <a:spcAft>
                <a:spcPts val="0"/>
              </a:spcAft>
              <a:buClrTx/>
              <a:buSzTx/>
              <a:buFontTx/>
              <a:buNone/>
              <a:tabLst/>
              <a:defRPr/>
            </a:pPr>
            <a:r>
              <a:rPr kumimoji="0" lang="en-US" sz="675" b="1" i="0" u="none" strike="noStrike" kern="1200" cap="none" spc="225"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675"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3"/>
          <a:stretch>
            <a:fillRect/>
          </a:stretch>
        </p:blipFill>
        <p:spPr>
          <a:xfrm>
            <a:off x="233109" y="53406"/>
            <a:ext cx="3050419" cy="388004"/>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228600" y="6510625"/>
            <a:ext cx="1893753" cy="207749"/>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450"/>
              </a:spcBef>
              <a:spcAft>
                <a:spcPts val="0"/>
              </a:spcAft>
              <a:buClrTx/>
              <a:buSzTx/>
              <a:buFontTx/>
              <a:buNone/>
              <a:tabLst/>
              <a:defRPr/>
            </a:pPr>
            <a:r>
              <a:rPr kumimoji="0" lang="en-US" sz="750" b="1" i="0" u="none" strike="noStrike" kern="1200" cap="none" spc="8"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Forestland Soil Health Pilot</a:t>
            </a:r>
            <a:endParaRPr kumimoji="0" lang="en-US" sz="750" b="1" i="0" u="none" strike="noStrike" kern="1200" cap="none" spc="0" normalizeH="0" baseline="0" noProof="0" dirty="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
        <p:nvSpPr>
          <p:cNvPr id="4" name="Title 8">
            <a:extLst>
              <a:ext uri="{FF2B5EF4-FFF2-40B4-BE49-F238E27FC236}">
                <a16:creationId xmlns:a16="http://schemas.microsoft.com/office/drawing/2014/main" id="{A739AFA9-9989-6F63-446D-00EA21A437AF}"/>
              </a:ext>
            </a:extLst>
          </p:cNvPr>
          <p:cNvSpPr txBox="1">
            <a:spLocks/>
          </p:cNvSpPr>
          <p:nvPr userDrawn="1"/>
        </p:nvSpPr>
        <p:spPr>
          <a:xfrm>
            <a:off x="150876" y="832105"/>
            <a:ext cx="7886700" cy="629051"/>
          </a:xfrm>
          <a:prstGeom prst="rect">
            <a:avLst/>
          </a:prstGeom>
        </p:spPr>
        <p:txBody>
          <a:bodyPr/>
          <a:lstStyle>
            <a:lvl1pPr algn="l" defTabSz="914377" rtl="0" eaLnBrk="1" latinLnBrk="0" hangingPunct="1">
              <a:lnSpc>
                <a:spcPct val="100000"/>
              </a:lnSpc>
              <a:spcBef>
                <a:spcPct val="0"/>
              </a:spcBef>
              <a:buNone/>
              <a:defRPr sz="4000" b="1" kern="1200">
                <a:solidFill>
                  <a:schemeClr val="accent4"/>
                </a:solidFill>
                <a:latin typeface="+mj-lt"/>
                <a:ea typeface="+mj-ea"/>
                <a:cs typeface="+mj-cs"/>
              </a:defRPr>
            </a:lvl1pPr>
          </a:lstStyle>
          <a:p>
            <a:pPr marL="0" marR="0" lvl="0" indent="0" algn="l" defTabSz="685783" rtl="0" eaLnBrk="1" fontAlgn="auto" latinLnBrk="0" hangingPunct="1">
              <a:lnSpc>
                <a:spcPct val="100000"/>
              </a:lnSpc>
              <a:spcBef>
                <a:spcPct val="0"/>
              </a:spcBef>
              <a:spcAft>
                <a:spcPts val="0"/>
              </a:spcAft>
              <a:buClrTx/>
              <a:buSzTx/>
              <a:buFontTx/>
              <a:buNone/>
              <a:tabLst/>
              <a:defRPr/>
            </a:pPr>
            <a:r>
              <a:rPr kumimoji="0" lang="en-US" sz="3000" b="1" i="0" u="none" strike="noStrike" kern="1200" cap="none" spc="0" normalizeH="0" baseline="0" noProof="0">
                <a:ln>
                  <a:noFill/>
                </a:ln>
                <a:solidFill>
                  <a:srgbClr val="19567B"/>
                </a:solidFill>
                <a:effectLst/>
                <a:uLnTx/>
                <a:uFillTx/>
                <a:latin typeface="Montserrat"/>
                <a:ea typeface="+mj-ea"/>
                <a:cs typeface="+mj-cs"/>
              </a:rPr>
              <a:t>Slide Title</a:t>
            </a:r>
            <a:endParaRPr kumimoji="0" lang="en-US" sz="3000" b="1" i="0" u="none" strike="noStrike" kern="1200" cap="none" spc="0" normalizeH="0" baseline="0" noProof="0" dirty="0">
              <a:ln>
                <a:noFill/>
              </a:ln>
              <a:solidFill>
                <a:srgbClr val="19567B"/>
              </a:solidFill>
              <a:effectLst/>
              <a:uLnTx/>
              <a:uFillTx/>
              <a:latin typeface="Montserrat"/>
              <a:ea typeface="+mj-ea"/>
              <a:cs typeface="+mj-cs"/>
            </a:endParaRPr>
          </a:p>
        </p:txBody>
      </p:sp>
      <p:sp>
        <p:nvSpPr>
          <p:cNvPr id="5" name="Content Placeholder 14">
            <a:extLst>
              <a:ext uri="{FF2B5EF4-FFF2-40B4-BE49-F238E27FC236}">
                <a16:creationId xmlns:a16="http://schemas.microsoft.com/office/drawing/2014/main" id="{2A7736BD-2603-1511-0E1A-FC66347F19BA}"/>
              </a:ext>
            </a:extLst>
          </p:cNvPr>
          <p:cNvSpPr txBox="1">
            <a:spLocks/>
          </p:cNvSpPr>
          <p:nvPr userDrawn="1"/>
        </p:nvSpPr>
        <p:spPr>
          <a:xfrm>
            <a:off x="377190" y="1627632"/>
            <a:ext cx="8538210" cy="4507992"/>
          </a:xfrm>
          <a:prstGeom prst="rect">
            <a:avLst/>
          </a:prstGeom>
        </p:spPr>
        <p:txBody>
          <a:bodyPr/>
          <a:lstStyle>
            <a:lvl1pPr marL="228594" indent="-228594" algn="l" defTabSz="914377" rtl="0" eaLnBrk="1" latinLnBrk="0" hangingPunct="1">
              <a:lnSpc>
                <a:spcPct val="108000"/>
              </a:lnSpc>
              <a:spcBef>
                <a:spcPts val="1000"/>
              </a:spcBef>
              <a:buClr>
                <a:schemeClr val="accent1"/>
              </a:buClr>
              <a:buFont typeface="Wingdings" panose="05000000000000000000" pitchFamily="2" charset="2"/>
              <a:buChar char="§"/>
              <a:defRPr sz="2800" kern="1200">
                <a:solidFill>
                  <a:schemeClr val="bg2">
                    <a:lumMod val="10000"/>
                  </a:schemeClr>
                </a:solidFill>
                <a:latin typeface="+mn-lt"/>
                <a:ea typeface="+mn-ea"/>
                <a:cs typeface="+mn-cs"/>
              </a:defRPr>
            </a:lvl1pPr>
            <a:lvl2pPr marL="685783" indent="-228594" algn="l" defTabSz="914377" rtl="0" eaLnBrk="1" latinLnBrk="0" hangingPunct="1">
              <a:lnSpc>
                <a:spcPct val="108000"/>
              </a:lnSpc>
              <a:spcBef>
                <a:spcPts val="500"/>
              </a:spcBef>
              <a:buClr>
                <a:schemeClr val="accent1"/>
              </a:buClr>
              <a:buFont typeface="Wingdings" panose="05000000000000000000" pitchFamily="2" charset="2"/>
              <a:buChar char="§"/>
              <a:defRPr sz="2400" kern="1200">
                <a:solidFill>
                  <a:schemeClr val="bg2">
                    <a:lumMod val="10000"/>
                  </a:schemeClr>
                </a:solidFill>
                <a:latin typeface="+mn-lt"/>
                <a:ea typeface="+mn-ea"/>
                <a:cs typeface="+mn-cs"/>
              </a:defRPr>
            </a:lvl2pPr>
            <a:lvl3pPr marL="1142971" indent="-228594" algn="l" defTabSz="914377" rtl="0" eaLnBrk="1" latinLnBrk="0" hangingPunct="1">
              <a:lnSpc>
                <a:spcPct val="108000"/>
              </a:lnSpc>
              <a:spcBef>
                <a:spcPts val="500"/>
              </a:spcBef>
              <a:buClr>
                <a:schemeClr val="accent1"/>
              </a:buClr>
              <a:buFont typeface="Wingdings" panose="05000000000000000000" pitchFamily="2" charset="2"/>
              <a:buChar char="§"/>
              <a:defRPr sz="2000" kern="1200">
                <a:solidFill>
                  <a:schemeClr val="bg2">
                    <a:lumMod val="10000"/>
                  </a:schemeClr>
                </a:solidFill>
                <a:latin typeface="+mn-lt"/>
                <a:ea typeface="+mn-ea"/>
                <a:cs typeface="+mn-cs"/>
              </a:defRPr>
            </a:lvl3pPr>
            <a:lvl4pPr marL="1600160" indent="-228594" algn="l" defTabSz="914377" rtl="0" eaLnBrk="1" latinLnBrk="0" hangingPunct="1">
              <a:lnSpc>
                <a:spcPct val="108000"/>
              </a:lnSpc>
              <a:spcBef>
                <a:spcPts val="500"/>
              </a:spcBef>
              <a:buClr>
                <a:schemeClr val="accent1"/>
              </a:buClr>
              <a:buFont typeface="Wingdings" panose="05000000000000000000" pitchFamily="2" charset="2"/>
              <a:buChar char="§"/>
              <a:defRPr sz="1800" kern="1200">
                <a:solidFill>
                  <a:schemeClr val="bg2">
                    <a:lumMod val="10000"/>
                  </a:schemeClr>
                </a:solidFill>
                <a:latin typeface="+mn-lt"/>
                <a:ea typeface="+mn-ea"/>
                <a:cs typeface="+mn-cs"/>
              </a:defRPr>
            </a:lvl4pPr>
            <a:lvl5pPr marL="2057349" indent="-228594" algn="l" defTabSz="914377" rtl="0" eaLnBrk="1" latinLnBrk="0" hangingPunct="1">
              <a:lnSpc>
                <a:spcPct val="108000"/>
              </a:lnSpc>
              <a:spcBef>
                <a:spcPts val="500"/>
              </a:spcBef>
              <a:buClr>
                <a:schemeClr val="accent1"/>
              </a:buClr>
              <a:buFont typeface="Wingdings" panose="05000000000000000000" pitchFamily="2" charset="2"/>
              <a:buChar char="§"/>
              <a:defRPr sz="1800" kern="1200">
                <a:solidFill>
                  <a:schemeClr val="bg2">
                    <a:lumMod val="10000"/>
                  </a:schemeClr>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46" marR="0" lvl="0" indent="-171446" algn="l" defTabSz="685783" rtl="0" eaLnBrk="1" fontAlgn="auto" latinLnBrk="0" hangingPunct="1">
              <a:lnSpc>
                <a:spcPct val="108000"/>
              </a:lnSpc>
              <a:spcBef>
                <a:spcPts val="750"/>
              </a:spcBef>
              <a:spcAft>
                <a:spcPts val="0"/>
              </a:spcAft>
              <a:buClr>
                <a:srgbClr val="658D1B"/>
              </a:buClr>
              <a:buSzTx/>
              <a:buFont typeface="Wingdings" panose="05000000000000000000" pitchFamily="2" charset="2"/>
              <a:buChar char="§"/>
              <a:tabLst/>
              <a:defRPr/>
            </a:pPr>
            <a:r>
              <a:rPr kumimoji="0" lang="en-US" sz="2100" b="0" i="0" u="none" strike="noStrike" kern="1200" cap="none" spc="0" normalizeH="0" baseline="0" noProof="0" dirty="0">
                <a:ln>
                  <a:noFill/>
                </a:ln>
                <a:solidFill>
                  <a:srgbClr val="E7E6E6">
                    <a:lumMod val="10000"/>
                  </a:srgbClr>
                </a:solidFill>
                <a:effectLst/>
                <a:uLnTx/>
                <a:uFillTx/>
                <a:latin typeface="Montserrat"/>
                <a:ea typeface="+mn-ea"/>
                <a:cs typeface="+mn-cs"/>
              </a:rPr>
              <a:t>Click to edit Master text styles</a:t>
            </a:r>
          </a:p>
          <a:p>
            <a:pPr marL="514337" marR="0" lvl="1"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800" b="0" i="0" u="none" strike="noStrike" kern="1200" cap="none" spc="0" normalizeH="0" baseline="0" noProof="0" dirty="0">
                <a:ln>
                  <a:noFill/>
                </a:ln>
                <a:solidFill>
                  <a:srgbClr val="E7E6E6">
                    <a:lumMod val="10000"/>
                  </a:srgbClr>
                </a:solidFill>
                <a:effectLst/>
                <a:uLnTx/>
                <a:uFillTx/>
                <a:latin typeface="Montserrat"/>
                <a:ea typeface="+mn-ea"/>
                <a:cs typeface="+mn-cs"/>
              </a:rPr>
              <a:t>Second level</a:t>
            </a:r>
          </a:p>
          <a:p>
            <a:pPr marL="857228" marR="0" lvl="2"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500" b="0" i="0" u="none" strike="noStrike" kern="1200" cap="none" spc="0" normalizeH="0" baseline="0" noProof="0" dirty="0">
                <a:ln>
                  <a:noFill/>
                </a:ln>
                <a:solidFill>
                  <a:srgbClr val="E7E6E6">
                    <a:lumMod val="10000"/>
                  </a:srgbClr>
                </a:solidFill>
                <a:effectLst/>
                <a:uLnTx/>
                <a:uFillTx/>
                <a:latin typeface="Montserrat"/>
                <a:ea typeface="+mn-ea"/>
                <a:cs typeface="+mn-cs"/>
              </a:rPr>
              <a:t>Third level</a:t>
            </a:r>
          </a:p>
          <a:p>
            <a:pPr marL="1200120" marR="0" lvl="3"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350" b="0" i="0" u="none" strike="noStrike" kern="1200" cap="none" spc="0" normalizeH="0" baseline="0" noProof="0" dirty="0">
                <a:ln>
                  <a:noFill/>
                </a:ln>
                <a:solidFill>
                  <a:srgbClr val="E7E6E6">
                    <a:lumMod val="10000"/>
                  </a:srgbClr>
                </a:solidFill>
                <a:effectLst/>
                <a:uLnTx/>
                <a:uFillTx/>
                <a:latin typeface="Montserrat"/>
                <a:ea typeface="+mn-ea"/>
                <a:cs typeface="+mn-cs"/>
              </a:rPr>
              <a:t>Fourth level</a:t>
            </a:r>
          </a:p>
          <a:p>
            <a:pPr marL="1543012" marR="0" lvl="4" indent="-171446" algn="l" defTabSz="685783" rtl="0" eaLnBrk="1" fontAlgn="auto" latinLnBrk="0" hangingPunct="1">
              <a:lnSpc>
                <a:spcPct val="108000"/>
              </a:lnSpc>
              <a:spcBef>
                <a:spcPts val="375"/>
              </a:spcBef>
              <a:spcAft>
                <a:spcPts val="0"/>
              </a:spcAft>
              <a:buClr>
                <a:srgbClr val="658D1B"/>
              </a:buClr>
              <a:buSzTx/>
              <a:buFont typeface="Wingdings" panose="05000000000000000000" pitchFamily="2" charset="2"/>
              <a:buChar char="§"/>
              <a:tabLst/>
              <a:defRPr/>
            </a:pPr>
            <a:r>
              <a:rPr kumimoji="0" lang="en-US" sz="1350" b="0" i="0" u="none" strike="noStrike" kern="1200" cap="none" spc="0" normalizeH="0" baseline="0" noProof="0" dirty="0">
                <a:ln>
                  <a:noFill/>
                </a:ln>
                <a:solidFill>
                  <a:srgbClr val="E7E6E6">
                    <a:lumMod val="10000"/>
                  </a:srgbClr>
                </a:solidFill>
                <a:effectLst/>
                <a:uLnTx/>
                <a:uFillTx/>
                <a:latin typeface="Montserrat"/>
                <a:ea typeface="+mn-ea"/>
                <a:cs typeface="+mn-cs"/>
              </a:rPr>
              <a:t>Fifth level</a:t>
            </a:r>
          </a:p>
        </p:txBody>
      </p:sp>
    </p:spTree>
    <p:extLst>
      <p:ext uri="{BB962C8B-B14F-4D97-AF65-F5344CB8AC3E}">
        <p14:creationId xmlns:p14="http://schemas.microsoft.com/office/powerpoint/2010/main" val="1691311366"/>
      </p:ext>
    </p:extLst>
  </p:cSld>
  <p:clrMap bg1="lt1" tx1="dk1" bg2="lt2" tx2="dk2" accent1="accent1" accent2="accent2" accent3="accent3" accent4="accent4" accent5="accent5" accent6="accent6" hlink="hlink" folHlink="folHlink"/>
  <p:sldLayoutIdLst>
    <p:sldLayoutId id="2147483744" r:id="rId1"/>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5.JP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hyperlink" Target="https://doi.org/10.1016/B978-0-444-63998-1.00006-9" TargetMode="Externa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hyperlink" Target="https://research.fs.usda.gov/treesearch/6630"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research.fs.usda.gov/treesearch/6630" TargetMode="External"/><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hyperlink" Target="https://doi.org/10.2737/RMRS-GTR-243" TargetMode="Externa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hyperlink" Target="https://doi:10.1016/j.earscirev.2011.08.002" TargetMode="External"/><Relationship Id="rId5" Type="http://schemas.openxmlformats.org/officeDocument/2006/relationships/hyperlink" Target="https://doi:10.1007/s00442-004-1788-8" TargetMode="Externa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hyperlink" Target="https://doi.org/10.2737/RMRS-GTR-421" TargetMode="External"/><Relationship Id="rId5" Type="http://schemas.openxmlformats.org/officeDocument/2006/relationships/hyperlink" Target="https://doi.org/10.1016/j.foreco.2014.11.022" TargetMode="Externa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1016/j.foreco.2014.11.022" TargetMode="External"/><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hyperlink" Target="https://doi.org/10.2737/RMRS-GTR-421"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6.xml"/><Relationship Id="rId1" Type="http://schemas.openxmlformats.org/officeDocument/2006/relationships/slideLayout" Target="../slideLayouts/slideLayout8.xml"/><Relationship Id="rId5" Type="http://schemas.openxmlformats.org/officeDocument/2006/relationships/hyperlink" Target="https://www.nrcs.usda.gov/resources/guides-and-instructions/field-book-for-describing-and-sampling-soils" TargetMode="External"/><Relationship Id="rId4" Type="http://schemas.openxmlformats.org/officeDocument/2006/relationships/image" Target="../media/image35.emf"/></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8.xml"/><Relationship Id="rId5" Type="http://schemas.openxmlformats.org/officeDocument/2006/relationships/hyperlink" Target="https://doi.org/10.1002/jpln.200390001" TargetMode="Externa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hyperlink" Target="https://pubs.er.usgs.gov/publication/7021572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hyperlink" Target="https://doi.org/10.1016/S0341-8162(00)00173-9" TargetMode="External"/><Relationship Id="rId2" Type="http://schemas.openxmlformats.org/officeDocument/2006/relationships/notesSlide" Target="../notesSlides/notesSlide31.xml"/><Relationship Id="rId1" Type="http://schemas.openxmlformats.org/officeDocument/2006/relationships/slideLayout" Target="../slideLayouts/slideLayout8.xml"/><Relationship Id="rId5" Type="http://schemas.openxmlformats.org/officeDocument/2006/relationships/image" Target="../media/image43.emf"/><Relationship Id="rId4" Type="http://schemas.openxmlformats.org/officeDocument/2006/relationships/image" Target="../media/image42.emf"/></Relationships>
</file>

<file path=ppt/slides/_rels/slide32.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8.xml"/><Relationship Id="rId5" Type="http://schemas.openxmlformats.org/officeDocument/2006/relationships/image" Target="../media/image49.png"/><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hyperlink" Target="https://doi.org/10.1016/0378-1127(91)90245-Q" TargetMode="External"/><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61.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E409333-BA0D-4E8D-8F8B-ECF846A6D796}"/>
              </a:ext>
              <a:ext uri="{C183D7F6-B498-43B3-948B-1728B52AA6E4}">
                <adec:decorative xmlns:adec="http://schemas.microsoft.com/office/drawing/2017/decorative" val="1"/>
              </a:ext>
            </a:extLst>
          </p:cNvPr>
          <p:cNvSpPr>
            <a:spLocks noGrp="1"/>
          </p:cNvSpPr>
          <p:nvPr>
            <p:ph sz="quarter" idx="14"/>
          </p:nvPr>
        </p:nvSpPr>
        <p:spPr/>
        <p:txBody>
          <a:bodyPr/>
          <a:lstStyle/>
          <a:p>
            <a:r>
              <a:rPr lang="en-US" dirty="0">
                <a:latin typeface="Montserrat" pitchFamily="2" charset="0"/>
              </a:rPr>
              <a:t>Introduction to</a:t>
            </a:r>
            <a:br>
              <a:rPr lang="en-US" dirty="0">
                <a:latin typeface="Montserrat" pitchFamily="2" charset="0"/>
              </a:rPr>
            </a:br>
            <a:r>
              <a:rPr lang="en-US" dirty="0">
                <a:latin typeface="Montserrat" pitchFamily="2" charset="0"/>
              </a:rPr>
              <a:t>the Forestland </a:t>
            </a:r>
            <a:br>
              <a:rPr lang="en-US" dirty="0">
                <a:latin typeface="Montserrat" pitchFamily="2" charset="0"/>
              </a:rPr>
            </a:br>
            <a:r>
              <a:rPr lang="en-US" dirty="0">
                <a:latin typeface="Montserrat" pitchFamily="2" charset="0"/>
              </a:rPr>
              <a:t>In-Field Soil Health Assessment (FIFSHA)</a:t>
            </a:r>
            <a:endParaRPr lang="en-US" dirty="0"/>
          </a:p>
        </p:txBody>
      </p:sp>
      <p:pic>
        <p:nvPicPr>
          <p:cNvPr id="14" name="Picture Placeholder 13">
            <a:extLst>
              <a:ext uri="{FF2B5EF4-FFF2-40B4-BE49-F238E27FC236}">
                <a16:creationId xmlns:a16="http://schemas.microsoft.com/office/drawing/2014/main" id="{9A907D76-347A-ABD2-297D-E0AA89649B8A}"/>
              </a:ext>
              <a:ext uri="{C183D7F6-B498-43B3-948B-1728B52AA6E4}">
                <adec:decorative xmlns:adec="http://schemas.microsoft.com/office/drawing/2017/decorative" val="1"/>
              </a:ext>
            </a:extLst>
          </p:cNvPr>
          <p:cNvPicPr>
            <a:picLocks noGrp="1" noChangeAspect="1"/>
          </p:cNvPicPr>
          <p:nvPr>
            <p:ph type="pic" sz="quarter" idx="12"/>
          </p:nvPr>
        </p:nvPicPr>
        <p:blipFill>
          <a:blip r:embed="rId3"/>
          <a:srcRect l="5857" t="2460" r="21073" b="2460"/>
          <a:stretch/>
        </p:blipFill>
        <p:spPr>
          <a:xfrm>
            <a:off x="4701769" y="1265853"/>
            <a:ext cx="2127631" cy="2075681"/>
          </a:xfrm>
        </p:spPr>
      </p:pic>
      <p:pic>
        <p:nvPicPr>
          <p:cNvPr id="9" name="Picture Placeholder 8">
            <a:extLst>
              <a:ext uri="{FF2B5EF4-FFF2-40B4-BE49-F238E27FC236}">
                <a16:creationId xmlns:a16="http://schemas.microsoft.com/office/drawing/2014/main" id="{0982A352-C061-C162-DB0A-2176E674ACF2}"/>
              </a:ext>
              <a:ext uri="{C183D7F6-B498-43B3-948B-1728B52AA6E4}">
                <adec:decorative xmlns:adec="http://schemas.microsoft.com/office/drawing/2017/decorative" val="1"/>
              </a:ext>
            </a:extLst>
          </p:cNvPr>
          <p:cNvPicPr>
            <a:picLocks noGrp="1" noChangeAspect="1"/>
          </p:cNvPicPr>
          <p:nvPr>
            <p:ph type="pic" sz="quarter" idx="11"/>
          </p:nvPr>
        </p:nvPicPr>
        <p:blipFill>
          <a:blip r:embed="rId4"/>
          <a:srcRect l="27628" t="14735" b="14735"/>
          <a:stretch/>
        </p:blipFill>
        <p:spPr>
          <a:xfrm>
            <a:off x="7006537" y="1260500"/>
            <a:ext cx="2127631" cy="2073990"/>
          </a:xfrm>
        </p:spPr>
      </p:pic>
      <p:pic>
        <p:nvPicPr>
          <p:cNvPr id="8" name="Picture Placeholder 7">
            <a:extLst>
              <a:ext uri="{FF2B5EF4-FFF2-40B4-BE49-F238E27FC236}">
                <a16:creationId xmlns:a16="http://schemas.microsoft.com/office/drawing/2014/main" id="{BB13382B-09F4-EC85-FE7E-01AD4641C6F8}"/>
              </a:ext>
              <a:ext uri="{C183D7F6-B498-43B3-948B-1728B52AA6E4}">
                <adec:decorative xmlns:adec="http://schemas.microsoft.com/office/drawing/2017/decorative" val="1"/>
              </a:ext>
            </a:extLst>
          </p:cNvPr>
          <p:cNvPicPr>
            <a:picLocks noGrp="1" noChangeAspect="1"/>
          </p:cNvPicPr>
          <p:nvPr>
            <p:ph type="pic" sz="quarter" idx="13"/>
          </p:nvPr>
        </p:nvPicPr>
        <p:blipFill>
          <a:blip r:embed="rId5"/>
          <a:srcRect t="29072" b="29072"/>
          <a:stretch>
            <a:fillRect/>
          </a:stretch>
        </p:blipFill>
        <p:spPr/>
      </p:pic>
      <p:pic>
        <p:nvPicPr>
          <p:cNvPr id="6" name="NRCS Raindrop">
            <a:extLst>
              <a:ext uri="{FF2B5EF4-FFF2-40B4-BE49-F238E27FC236}">
                <a16:creationId xmlns:a16="http://schemas.microsoft.com/office/drawing/2014/main" id="{130B38F8-258F-4DC9-B8F1-B20A1A726BF0}"/>
              </a:ext>
              <a:ext uri="{C183D7F6-B498-43B3-948B-1728B52AA6E4}">
                <adec:decorative xmlns:adec="http://schemas.microsoft.com/office/drawing/2017/decorative" val="1"/>
              </a:ext>
            </a:extLst>
          </p:cNvPr>
          <p:cNvPicPr>
            <a:picLocks noChangeAspect="1"/>
          </p:cNvPicPr>
          <p:nvPr/>
        </p:nvPicPr>
        <p:blipFill rotWithShape="1">
          <a:blip r:embed="rId6"/>
          <a:srcRect r="50000"/>
          <a:stretch/>
        </p:blipFill>
        <p:spPr>
          <a:xfrm>
            <a:off x="7847547" y="2023232"/>
            <a:ext cx="1296457" cy="2622517"/>
          </a:xfrm>
          <a:prstGeom prst="rect">
            <a:avLst/>
          </a:prstGeom>
        </p:spPr>
      </p:pic>
      <p:sp>
        <p:nvSpPr>
          <p:cNvPr id="2" name="Title Placeholder">
            <a:extLst>
              <a:ext uri="{FF2B5EF4-FFF2-40B4-BE49-F238E27FC236}">
                <a16:creationId xmlns:a16="http://schemas.microsoft.com/office/drawing/2014/main" id="{04AEA7F9-9E76-F107-39FE-6357012CA593}"/>
              </a:ext>
              <a:ext uri="{C183D7F6-B498-43B3-948B-1728B52AA6E4}">
                <adec:decorative xmlns:adec="http://schemas.microsoft.com/office/drawing/2017/decorative" val="1"/>
              </a:ext>
            </a:extLst>
          </p:cNvPr>
          <p:cNvSpPr txBox="1">
            <a:spLocks noGrp="1"/>
          </p:cNvSpPr>
          <p:nvPr>
            <p:ph type="title" idx="4294967295"/>
          </p:nvPr>
        </p:nvSpPr>
        <p:spPr>
          <a:xfrm>
            <a:off x="268078" y="5488481"/>
            <a:ext cx="8227697" cy="629875"/>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latin typeface="+mj-lt"/>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lnSpc>
                <a:spcPct val="108000"/>
              </a:lnSpc>
              <a:spcBef>
                <a:spcPts val="750"/>
              </a:spcBef>
              <a:defRPr/>
            </a:pPr>
            <a:endParaRPr lang="en-US" sz="2400" i="1" dirty="0">
              <a:solidFill>
                <a:schemeClr val="accent6">
                  <a:lumMod val="60000"/>
                  <a:lumOff val="40000"/>
                </a:schemeClr>
              </a:solidFill>
              <a:latin typeface="+mn-lt"/>
            </a:endParaRPr>
          </a:p>
        </p:txBody>
      </p:sp>
    </p:spTree>
    <p:extLst>
      <p:ext uri="{BB962C8B-B14F-4D97-AF65-F5344CB8AC3E}">
        <p14:creationId xmlns:p14="http://schemas.microsoft.com/office/powerpoint/2010/main" val="2514945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4200DC88-A640-C7E9-1B62-D0D77A680B35}"/>
              </a:ext>
            </a:extLst>
          </p:cNvPr>
          <p:cNvSpPr txBox="1">
            <a:spLocks noGrp="1"/>
          </p:cNvSpPr>
          <p:nvPr>
            <p:ph type="title" idx="4294967295"/>
          </p:nvPr>
        </p:nvSpPr>
        <p:spPr>
          <a:xfrm>
            <a:off x="347813" y="1003026"/>
            <a:ext cx="1613487" cy="992579"/>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9567B"/>
                </a:solidFill>
                <a:effectLst/>
                <a:uLnTx/>
                <a:uFillTx/>
                <a:latin typeface="+mj-lt"/>
                <a:ea typeface="+mn-ea"/>
                <a:cs typeface="Arial" panose="020B0604020202020204" pitchFamily="34" charset="0"/>
              </a:rPr>
              <a:t>FIFSHA</a:t>
            </a:r>
            <a:br>
              <a:rPr kumimoji="0" lang="en-US" sz="3000" b="1" i="0" u="none" strike="noStrike" kern="1200" cap="none" spc="0" normalizeH="0" baseline="0" noProof="0" dirty="0">
                <a:ln>
                  <a:noFill/>
                </a:ln>
                <a:solidFill>
                  <a:srgbClr val="19567B"/>
                </a:solidFill>
                <a:effectLst/>
                <a:uLnTx/>
                <a:uFillTx/>
                <a:latin typeface="+mj-lt"/>
                <a:ea typeface="+mn-ea"/>
                <a:cs typeface="Arial" panose="020B0604020202020204" pitchFamily="34" charset="0"/>
              </a:rPr>
            </a:br>
            <a:r>
              <a:rPr kumimoji="0" lang="en-US" sz="3000" b="1" i="0" u="none" strike="noStrike" kern="1200" cap="none" spc="0" normalizeH="0" baseline="0" noProof="0" dirty="0">
                <a:ln>
                  <a:noFill/>
                </a:ln>
                <a:solidFill>
                  <a:srgbClr val="19567B"/>
                </a:solidFill>
                <a:effectLst/>
                <a:uLnTx/>
                <a:uFillTx/>
                <a:latin typeface="+mj-lt"/>
                <a:ea typeface="+mn-ea"/>
                <a:cs typeface="Arial" panose="020B0604020202020204" pitchFamily="34" charset="0"/>
              </a:rPr>
              <a:t>Page 2</a:t>
            </a:r>
          </a:p>
        </p:txBody>
      </p:sp>
      <p:pic>
        <p:nvPicPr>
          <p:cNvPr id="2" name="Picture 1" descr="Page 2 of the Forestland In-Field Soil Health Assessment tool describing the Soil Cover, Woody Debris, Soil Burn Severity, and Soil Disturbance Intensity indicators">
            <a:extLst>
              <a:ext uri="{FF2B5EF4-FFF2-40B4-BE49-F238E27FC236}">
                <a16:creationId xmlns:a16="http://schemas.microsoft.com/office/drawing/2014/main" id="{076035AC-3937-66EF-27AC-5C1D354E152A}"/>
              </a:ext>
            </a:extLst>
          </p:cNvPr>
          <p:cNvPicPr>
            <a:picLocks noChangeAspect="1"/>
          </p:cNvPicPr>
          <p:nvPr/>
        </p:nvPicPr>
        <p:blipFill>
          <a:blip r:embed="rId3"/>
          <a:stretch>
            <a:fillRect/>
          </a:stretch>
        </p:blipFill>
        <p:spPr>
          <a:xfrm>
            <a:off x="2079287" y="754011"/>
            <a:ext cx="6827520" cy="5120640"/>
          </a:xfrm>
          <a:prstGeom prst="rect">
            <a:avLst/>
          </a:prstGeom>
        </p:spPr>
      </p:pic>
    </p:spTree>
    <p:extLst>
      <p:ext uri="{BB962C8B-B14F-4D97-AF65-F5344CB8AC3E}">
        <p14:creationId xmlns:p14="http://schemas.microsoft.com/office/powerpoint/2010/main" val="1126964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 uri="{C183D7F6-B498-43B3-948B-1728B52AA6E4}">
                <adec:decorative xmlns:adec="http://schemas.microsoft.com/office/drawing/2017/decorative" val="1"/>
              </a:ext>
            </a:extLst>
          </p:cNvPr>
          <p:cNvSpPr txBox="1">
            <a:spLocks noGrp="1"/>
          </p:cNvSpPr>
          <p:nvPr>
            <p:ph type="title" idx="4294967295"/>
          </p:nvPr>
        </p:nvSpPr>
        <p:spPr>
          <a:xfrm>
            <a:off x="2318385" y="533406"/>
            <a:ext cx="4456041"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Applying the FIFSHA</a:t>
            </a:r>
          </a:p>
        </p:txBody>
      </p:sp>
      <p:pic>
        <p:nvPicPr>
          <p:cNvPr id="6" name="Picture 5">
            <a:extLst>
              <a:ext uri="{FF2B5EF4-FFF2-40B4-BE49-F238E27FC236}">
                <a16:creationId xmlns:a16="http://schemas.microsoft.com/office/drawing/2014/main" id="{FB4686EA-92F8-1818-C3AC-D554303E034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37939" y="1177489"/>
            <a:ext cx="5491824" cy="2011680"/>
          </a:xfrm>
          <a:prstGeom prst="rect">
            <a:avLst/>
          </a:prstGeom>
        </p:spPr>
      </p:pic>
      <p:sp>
        <p:nvSpPr>
          <p:cNvPr id="8" name="TextBox 7">
            <a:extLst>
              <a:ext uri="{FF2B5EF4-FFF2-40B4-BE49-F238E27FC236}">
                <a16:creationId xmlns:a16="http://schemas.microsoft.com/office/drawing/2014/main" id="{A5715089-E413-1D3B-1C8F-672F8E0F7752}"/>
              </a:ext>
              <a:ext uri="{C183D7F6-B498-43B3-948B-1728B52AA6E4}">
                <adec:decorative xmlns:adec="http://schemas.microsoft.com/office/drawing/2017/decorative" val="1"/>
              </a:ext>
            </a:extLst>
          </p:cNvPr>
          <p:cNvSpPr txBox="1"/>
          <p:nvPr/>
        </p:nvSpPr>
        <p:spPr>
          <a:xfrm>
            <a:off x="6142846" y="1536998"/>
            <a:ext cx="2563215" cy="646331"/>
          </a:xfrm>
          <a:prstGeom prst="rect">
            <a:avLst/>
          </a:prstGeom>
          <a:noFill/>
        </p:spPr>
        <p:txBody>
          <a:bodyPr wrap="square" rtlCol="0">
            <a:spAutoFit/>
          </a:bodyPr>
          <a:lstStyle/>
          <a:p>
            <a:r>
              <a:rPr lang="en-US" b="1" dirty="0">
                <a:solidFill>
                  <a:srgbClr val="00B050"/>
                </a:solidFill>
                <a:latin typeface="Montserrat" pitchFamily="2" charset="0"/>
              </a:rPr>
              <a:t>Unobstructed View</a:t>
            </a:r>
          </a:p>
          <a:p>
            <a:r>
              <a:rPr lang="en-US" b="1" dirty="0">
                <a:latin typeface="Montserrat" pitchFamily="2" charset="0"/>
              </a:rPr>
              <a:t> – Rotate 360</a:t>
            </a:r>
            <a:r>
              <a:rPr lang="en-US" b="1" dirty="0">
                <a:latin typeface="Montserrat" pitchFamily="2" charset="0"/>
                <a:sym typeface="Symbol" panose="05050102010706020507" pitchFamily="18" charset="2"/>
              </a:rPr>
              <a:t></a:t>
            </a:r>
            <a:endParaRPr lang="en-US" b="1" dirty="0">
              <a:latin typeface="Montserrat" pitchFamily="2" charset="0"/>
            </a:endParaRPr>
          </a:p>
        </p:txBody>
      </p:sp>
      <p:sp>
        <p:nvSpPr>
          <p:cNvPr id="2" name="TextBox 1">
            <a:extLst>
              <a:ext uri="{FF2B5EF4-FFF2-40B4-BE49-F238E27FC236}">
                <a16:creationId xmlns:a16="http://schemas.microsoft.com/office/drawing/2014/main" id="{6629D04A-74BC-0B73-0780-6E6C4C5A408A}"/>
              </a:ext>
              <a:ext uri="{C183D7F6-B498-43B3-948B-1728B52AA6E4}">
                <adec:decorative xmlns:adec="http://schemas.microsoft.com/office/drawing/2017/decorative" val="1"/>
              </a:ext>
            </a:extLst>
          </p:cNvPr>
          <p:cNvSpPr txBox="1"/>
          <p:nvPr/>
        </p:nvSpPr>
        <p:spPr>
          <a:xfrm>
            <a:off x="2564198" y="3309119"/>
            <a:ext cx="4535216" cy="415498"/>
          </a:xfrm>
          <a:prstGeom prst="rect">
            <a:avLst/>
          </a:prstGeom>
          <a:noFill/>
        </p:spPr>
        <p:txBody>
          <a:bodyPr wrap="none" rtlCol="0">
            <a:spAutoFit/>
          </a:bodyPr>
          <a:lstStyle/>
          <a:p>
            <a:r>
              <a:rPr lang="en-US" sz="2100" b="1" dirty="0"/>
              <a:t>1/20 acre (52.6’ diameter circle)</a:t>
            </a:r>
          </a:p>
        </p:txBody>
      </p:sp>
      <p:pic>
        <p:nvPicPr>
          <p:cNvPr id="7" name="Picture 6">
            <a:extLst>
              <a:ext uri="{FF2B5EF4-FFF2-40B4-BE49-F238E27FC236}">
                <a16:creationId xmlns:a16="http://schemas.microsoft.com/office/drawing/2014/main" id="{206CCBE7-F355-E9BB-1736-339ED8B098D1}"/>
              </a:ext>
              <a:ext uri="{C183D7F6-B498-43B3-948B-1728B52AA6E4}">
                <adec:decorative xmlns:adec="http://schemas.microsoft.com/office/drawing/2017/decorative" val="1"/>
              </a:ext>
            </a:extLst>
          </p:cNvPr>
          <p:cNvPicPr>
            <a:picLocks noChangeAspect="1"/>
          </p:cNvPicPr>
          <p:nvPr/>
        </p:nvPicPr>
        <p:blipFill rotWithShape="1">
          <a:blip r:embed="rId4"/>
          <a:srcRect l="8786" r="7751"/>
          <a:stretch/>
        </p:blipFill>
        <p:spPr>
          <a:xfrm>
            <a:off x="3742174" y="3844567"/>
            <a:ext cx="4963887" cy="2194560"/>
          </a:xfrm>
          <a:prstGeom prst="rect">
            <a:avLst/>
          </a:prstGeom>
        </p:spPr>
      </p:pic>
      <p:sp>
        <p:nvSpPr>
          <p:cNvPr id="9" name="TextBox 8">
            <a:extLst>
              <a:ext uri="{FF2B5EF4-FFF2-40B4-BE49-F238E27FC236}">
                <a16:creationId xmlns:a16="http://schemas.microsoft.com/office/drawing/2014/main" id="{BF74A6FA-043B-A0BC-96E9-141AE0C5F3F8}"/>
              </a:ext>
              <a:ext uri="{C183D7F6-B498-43B3-948B-1728B52AA6E4}">
                <adec:decorative xmlns:adec="http://schemas.microsoft.com/office/drawing/2017/decorative" val="1"/>
              </a:ext>
            </a:extLst>
          </p:cNvPr>
          <p:cNvSpPr txBox="1"/>
          <p:nvPr/>
        </p:nvSpPr>
        <p:spPr>
          <a:xfrm>
            <a:off x="437939" y="4203183"/>
            <a:ext cx="2630848" cy="1477328"/>
          </a:xfrm>
          <a:prstGeom prst="rect">
            <a:avLst/>
          </a:prstGeom>
          <a:noFill/>
        </p:spPr>
        <p:txBody>
          <a:bodyPr wrap="none" rtlCol="0">
            <a:spAutoFit/>
          </a:bodyPr>
          <a:lstStyle/>
          <a:p>
            <a:r>
              <a:rPr lang="en-US" b="1" dirty="0">
                <a:solidFill>
                  <a:srgbClr val="FF0000"/>
                </a:solidFill>
                <a:latin typeface="Montserrat" pitchFamily="2" charset="0"/>
              </a:rPr>
              <a:t>Obstructed View</a:t>
            </a:r>
          </a:p>
          <a:p>
            <a:pPr marL="214313" indent="-214313">
              <a:buFontTx/>
              <a:buChar char="-"/>
            </a:pPr>
            <a:r>
              <a:rPr lang="en-US" b="1" dirty="0">
                <a:latin typeface="Montserrat" pitchFamily="2" charset="0"/>
              </a:rPr>
              <a:t>Walk within circle</a:t>
            </a:r>
          </a:p>
          <a:p>
            <a:pPr marL="214313" indent="-214313">
              <a:buFontTx/>
              <a:buChar char="-"/>
            </a:pPr>
            <a:r>
              <a:rPr lang="en-US" b="1" dirty="0">
                <a:latin typeface="Montserrat" pitchFamily="2" charset="0"/>
              </a:rPr>
              <a:t>Clear vegetation</a:t>
            </a:r>
          </a:p>
          <a:p>
            <a:r>
              <a:rPr lang="en-US" b="1" dirty="0">
                <a:latin typeface="Montserrat" pitchFamily="2" charset="0"/>
              </a:rPr>
              <a:t>      to observe forest</a:t>
            </a:r>
          </a:p>
          <a:p>
            <a:r>
              <a:rPr lang="en-US" b="1" dirty="0">
                <a:latin typeface="Montserrat" pitchFamily="2" charset="0"/>
              </a:rPr>
              <a:t>      floor </a:t>
            </a:r>
          </a:p>
        </p:txBody>
      </p:sp>
    </p:spTree>
    <p:extLst>
      <p:ext uri="{BB962C8B-B14F-4D97-AF65-F5344CB8AC3E}">
        <p14:creationId xmlns:p14="http://schemas.microsoft.com/office/powerpoint/2010/main" val="3196893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2586645" y="602507"/>
            <a:ext cx="4449313"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Soil Cover Indicator</a:t>
            </a:r>
          </a:p>
        </p:txBody>
      </p:sp>
      <p:pic>
        <p:nvPicPr>
          <p:cNvPr id="3" name="Picture 2" descr="Table for the Soil Cover indicator decribing rating/scoring, applicable resource concerns and box for entering score">
            <a:extLst>
              <a:ext uri="{FF2B5EF4-FFF2-40B4-BE49-F238E27FC236}">
                <a16:creationId xmlns:a16="http://schemas.microsoft.com/office/drawing/2014/main" id="{F305E54B-795B-CD2E-AAE5-9C97C399A7FF}"/>
              </a:ext>
            </a:extLst>
          </p:cNvPr>
          <p:cNvPicPr>
            <a:picLocks noChangeAspect="1"/>
          </p:cNvPicPr>
          <p:nvPr/>
        </p:nvPicPr>
        <p:blipFill>
          <a:blip r:embed="rId3"/>
          <a:stretch>
            <a:fillRect/>
          </a:stretch>
        </p:blipFill>
        <p:spPr>
          <a:xfrm>
            <a:off x="378789" y="1208675"/>
            <a:ext cx="8366758" cy="2743200"/>
          </a:xfrm>
          <a:prstGeom prst="rect">
            <a:avLst/>
          </a:prstGeom>
        </p:spPr>
      </p:pic>
      <p:pic>
        <p:nvPicPr>
          <p:cNvPr id="4" name="Picture 3" descr="Four photos of different amounts of broadleaf and pine needle cover">
            <a:extLst>
              <a:ext uri="{FF2B5EF4-FFF2-40B4-BE49-F238E27FC236}">
                <a16:creationId xmlns:a16="http://schemas.microsoft.com/office/drawing/2014/main" id="{234AB77A-C8E8-9D6F-89DC-55E4E1931FE6}"/>
              </a:ext>
            </a:extLst>
          </p:cNvPr>
          <p:cNvPicPr>
            <a:picLocks noChangeAspect="1"/>
          </p:cNvPicPr>
          <p:nvPr/>
        </p:nvPicPr>
        <p:blipFill>
          <a:blip r:embed="rId4"/>
          <a:stretch>
            <a:fillRect/>
          </a:stretch>
        </p:blipFill>
        <p:spPr>
          <a:xfrm>
            <a:off x="1804391" y="3991032"/>
            <a:ext cx="5231567" cy="1758744"/>
          </a:xfrm>
          <a:prstGeom prst="rect">
            <a:avLst/>
          </a:prstGeom>
        </p:spPr>
      </p:pic>
      <p:sp>
        <p:nvSpPr>
          <p:cNvPr id="6" name="TextBox 5">
            <a:extLst>
              <a:ext uri="{FF2B5EF4-FFF2-40B4-BE49-F238E27FC236}">
                <a16:creationId xmlns:a16="http://schemas.microsoft.com/office/drawing/2014/main" id="{EC0ED0F8-47F4-0C6E-1D21-7F7191DEE2E2}"/>
              </a:ext>
            </a:extLst>
          </p:cNvPr>
          <p:cNvSpPr txBox="1"/>
          <p:nvPr/>
        </p:nvSpPr>
        <p:spPr>
          <a:xfrm>
            <a:off x="1043245" y="5749776"/>
            <a:ext cx="7077173" cy="476221"/>
          </a:xfrm>
          <a:prstGeom prst="rect">
            <a:avLst/>
          </a:prstGeom>
          <a:noFill/>
        </p:spPr>
        <p:txBody>
          <a:bodyPr wrap="square">
            <a:spAutoFit/>
          </a:bodyPr>
          <a:lstStyle/>
          <a:p>
            <a:pPr>
              <a:lnSpc>
                <a:spcPct val="107000"/>
              </a:lnSpc>
            </a:pPr>
            <a:r>
              <a:rPr lang="en-US" sz="1200" b="1" kern="100" dirty="0">
                <a:latin typeface="Montserrat" pitchFamily="2" charset="0"/>
                <a:ea typeface="Calibri" panose="020F0502020204030204" pitchFamily="34" charset="0"/>
                <a:cs typeface="Times New Roman" panose="02020603050405020304" pitchFamily="18" charset="0"/>
              </a:rPr>
              <a:t>Examples of forest soil cover: broadleaf cover of near 100% (a), broadleaf litter and moss &lt; 50% cover (b), pine litter of 100% cover (c), and pine litter of ~75% cover (d).</a:t>
            </a:r>
          </a:p>
        </p:txBody>
      </p:sp>
    </p:spTree>
    <p:extLst>
      <p:ext uri="{BB962C8B-B14F-4D97-AF65-F5344CB8AC3E}">
        <p14:creationId xmlns:p14="http://schemas.microsoft.com/office/powerpoint/2010/main" val="3698410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169019" y="734374"/>
            <a:ext cx="8894776"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Temperate Deciduous vs Coniferous Litter</a:t>
            </a:r>
          </a:p>
        </p:txBody>
      </p:sp>
      <p:sp>
        <p:nvSpPr>
          <p:cNvPr id="6" name="TextBox 5">
            <a:extLst>
              <a:ext uri="{FF2B5EF4-FFF2-40B4-BE49-F238E27FC236}">
                <a16:creationId xmlns:a16="http://schemas.microsoft.com/office/drawing/2014/main" id="{8FCAF304-EBA9-CB81-0E57-7FC150515783}"/>
              </a:ext>
            </a:extLst>
          </p:cNvPr>
          <p:cNvSpPr txBox="1"/>
          <p:nvPr/>
        </p:nvSpPr>
        <p:spPr>
          <a:xfrm>
            <a:off x="1257301" y="1417010"/>
            <a:ext cx="1909497" cy="461665"/>
          </a:xfrm>
          <a:prstGeom prst="rect">
            <a:avLst/>
          </a:prstGeom>
          <a:noFill/>
        </p:spPr>
        <p:txBody>
          <a:bodyPr wrap="none" rtlCol="0">
            <a:spAutoFit/>
          </a:bodyPr>
          <a:lstStyle/>
          <a:p>
            <a:r>
              <a:rPr lang="en-US" sz="2400" b="1" dirty="0">
                <a:solidFill>
                  <a:srgbClr val="C00000"/>
                </a:solidFill>
                <a:latin typeface="Montserrat" pitchFamily="2" charset="0"/>
                <a:cs typeface="Arial" panose="020B0604020202020204" pitchFamily="34" charset="0"/>
              </a:rPr>
              <a:t>Deciduous</a:t>
            </a:r>
          </a:p>
        </p:txBody>
      </p:sp>
      <p:sp>
        <p:nvSpPr>
          <p:cNvPr id="4" name="TextBox 3">
            <a:extLst>
              <a:ext uri="{FF2B5EF4-FFF2-40B4-BE49-F238E27FC236}">
                <a16:creationId xmlns:a16="http://schemas.microsoft.com/office/drawing/2014/main" id="{7E15750E-360E-7CB9-BA7C-06D361430028}"/>
              </a:ext>
            </a:extLst>
          </p:cNvPr>
          <p:cNvSpPr txBox="1"/>
          <p:nvPr/>
        </p:nvSpPr>
        <p:spPr>
          <a:xfrm>
            <a:off x="169019" y="1801884"/>
            <a:ext cx="4241842" cy="2585323"/>
          </a:xfrm>
          <a:prstGeom prst="rect">
            <a:avLst/>
          </a:prstGeom>
          <a:noFill/>
        </p:spPr>
        <p:txBody>
          <a:bodyPr wrap="square" rtlCol="0">
            <a:spAutoFit/>
          </a:bodyPr>
          <a:lstStyle/>
          <a:p>
            <a:pPr marL="257175" indent="-257175">
              <a:buFontTx/>
              <a:buChar char="-"/>
            </a:pPr>
            <a:r>
              <a:rPr lang="en-US" b="1" dirty="0">
                <a:latin typeface="Montserrat" pitchFamily="2" charset="0"/>
                <a:cs typeface="Arial" panose="020B0604020202020204" pitchFamily="34" charset="0"/>
              </a:rPr>
              <a:t>Most leaves drop in fall (some carry leaves through winter)</a:t>
            </a:r>
          </a:p>
          <a:p>
            <a:pPr marL="257175" indent="-257175">
              <a:buFontTx/>
              <a:buChar char="-"/>
            </a:pPr>
            <a:r>
              <a:rPr lang="en-US" b="1" dirty="0">
                <a:solidFill>
                  <a:srgbClr val="003DA5"/>
                </a:solidFill>
                <a:latin typeface="Montserrat" pitchFamily="2" charset="0"/>
                <a:cs typeface="Arial" panose="020B0604020202020204" pitchFamily="34" charset="0"/>
              </a:rPr>
              <a:t>Litterfall: 5.5 t ha</a:t>
            </a:r>
            <a:r>
              <a:rPr lang="en-US" b="1" baseline="30000" dirty="0">
                <a:solidFill>
                  <a:srgbClr val="003DA5"/>
                </a:solidFill>
                <a:latin typeface="Montserrat" pitchFamily="2" charset="0"/>
                <a:cs typeface="Arial" panose="020B0604020202020204" pitchFamily="34" charset="0"/>
              </a:rPr>
              <a:t>-1</a:t>
            </a:r>
            <a:r>
              <a:rPr lang="en-US" b="1" dirty="0">
                <a:solidFill>
                  <a:srgbClr val="003DA5"/>
                </a:solidFill>
                <a:latin typeface="Montserrat" pitchFamily="2" charset="0"/>
                <a:cs typeface="Arial" panose="020B0604020202020204" pitchFamily="34" charset="0"/>
              </a:rPr>
              <a:t> yr</a:t>
            </a:r>
            <a:r>
              <a:rPr lang="en-US" b="1" baseline="30000" dirty="0">
                <a:solidFill>
                  <a:srgbClr val="003DA5"/>
                </a:solidFill>
                <a:latin typeface="Montserrat" pitchFamily="2" charset="0"/>
                <a:cs typeface="Arial" panose="020B0604020202020204" pitchFamily="34" charset="0"/>
              </a:rPr>
              <a:t>-1 </a:t>
            </a:r>
            <a:r>
              <a:rPr lang="en-US" b="1" dirty="0">
                <a:solidFill>
                  <a:srgbClr val="003DA5"/>
                </a:solidFill>
                <a:latin typeface="Montserrat" pitchFamily="2" charset="0"/>
                <a:cs typeface="Arial" panose="020B0604020202020204" pitchFamily="34" charset="0"/>
              </a:rPr>
              <a:t>(2.4 T/A/</a:t>
            </a:r>
            <a:r>
              <a:rPr lang="en-US" b="1" dirty="0" err="1">
                <a:solidFill>
                  <a:srgbClr val="003DA5"/>
                </a:solidFill>
                <a:latin typeface="Montserrat" pitchFamily="2" charset="0"/>
                <a:cs typeface="Arial" panose="020B0604020202020204" pitchFamily="34" charset="0"/>
              </a:rPr>
              <a:t>yr</a:t>
            </a:r>
            <a:r>
              <a:rPr lang="en-US" b="1" dirty="0">
                <a:solidFill>
                  <a:srgbClr val="003DA5"/>
                </a:solidFill>
                <a:latin typeface="Montserrat" pitchFamily="2" charset="0"/>
                <a:cs typeface="Arial" panose="020B0604020202020204" pitchFamily="34" charset="0"/>
              </a:rPr>
              <a:t>)</a:t>
            </a:r>
          </a:p>
          <a:p>
            <a:pPr marL="257175" indent="-257175">
              <a:buFontTx/>
              <a:buChar char="-"/>
            </a:pPr>
            <a:r>
              <a:rPr lang="en-US" b="1" dirty="0">
                <a:solidFill>
                  <a:schemeClr val="accent5">
                    <a:lumMod val="75000"/>
                  </a:schemeClr>
                </a:solidFill>
                <a:latin typeface="Montserrat" pitchFamily="2" charset="0"/>
                <a:cs typeface="Arial" panose="020B0604020202020204" pitchFamily="34" charset="0"/>
              </a:rPr>
              <a:t>Forest floor: 18 t ha</a:t>
            </a:r>
            <a:r>
              <a:rPr lang="en-US" b="1" baseline="30000" dirty="0">
                <a:solidFill>
                  <a:schemeClr val="accent5">
                    <a:lumMod val="75000"/>
                  </a:schemeClr>
                </a:solidFill>
                <a:latin typeface="Montserrat" pitchFamily="2" charset="0"/>
                <a:cs typeface="Arial" panose="020B0604020202020204" pitchFamily="34" charset="0"/>
              </a:rPr>
              <a:t>-1 </a:t>
            </a:r>
            <a:r>
              <a:rPr lang="en-US" b="1" dirty="0">
                <a:solidFill>
                  <a:schemeClr val="accent5">
                    <a:lumMod val="75000"/>
                  </a:schemeClr>
                </a:solidFill>
                <a:latin typeface="Montserrat" pitchFamily="2" charset="0"/>
                <a:cs typeface="Arial" panose="020B0604020202020204" pitchFamily="34" charset="0"/>
              </a:rPr>
              <a:t>(8 T/A) Mull type (mixed organic/mineral, bacterial decomposition, granular)</a:t>
            </a:r>
          </a:p>
          <a:p>
            <a:pPr marL="257175" indent="-257175">
              <a:buFontTx/>
              <a:buChar char="-"/>
            </a:pPr>
            <a:r>
              <a:rPr lang="en-US" b="1" dirty="0">
                <a:solidFill>
                  <a:schemeClr val="accent4">
                    <a:lumMod val="75000"/>
                  </a:schemeClr>
                </a:solidFill>
                <a:latin typeface="Montserrat" pitchFamily="2" charset="0"/>
                <a:cs typeface="Arial" panose="020B0604020202020204" pitchFamily="34" charset="0"/>
              </a:rPr>
              <a:t>Turnover rate: 4 yrs.</a:t>
            </a:r>
          </a:p>
        </p:txBody>
      </p:sp>
      <p:pic>
        <p:nvPicPr>
          <p:cNvPr id="8" name="Picture 7" descr="A close up of leaves on the ground">
            <a:extLst>
              <a:ext uri="{FF2B5EF4-FFF2-40B4-BE49-F238E27FC236}">
                <a16:creationId xmlns:a16="http://schemas.microsoft.com/office/drawing/2014/main" id="{996D019D-C993-8C44-7330-540E89C04D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4847" y="4396258"/>
            <a:ext cx="1901951" cy="1426464"/>
          </a:xfrm>
          <a:prstGeom prst="rect">
            <a:avLst/>
          </a:prstGeom>
        </p:spPr>
      </p:pic>
      <p:sp>
        <p:nvSpPr>
          <p:cNvPr id="7" name="TextBox 6">
            <a:extLst>
              <a:ext uri="{FF2B5EF4-FFF2-40B4-BE49-F238E27FC236}">
                <a16:creationId xmlns:a16="http://schemas.microsoft.com/office/drawing/2014/main" id="{80EDB568-4B73-726F-8B45-3C6959A48731}"/>
              </a:ext>
            </a:extLst>
          </p:cNvPr>
          <p:cNvSpPr txBox="1"/>
          <p:nvPr/>
        </p:nvSpPr>
        <p:spPr>
          <a:xfrm>
            <a:off x="5638994" y="1395544"/>
            <a:ext cx="1941557" cy="461665"/>
          </a:xfrm>
          <a:prstGeom prst="rect">
            <a:avLst/>
          </a:prstGeom>
          <a:noFill/>
        </p:spPr>
        <p:txBody>
          <a:bodyPr wrap="none" rtlCol="0">
            <a:spAutoFit/>
          </a:bodyPr>
          <a:lstStyle/>
          <a:p>
            <a:r>
              <a:rPr lang="en-US" sz="2400" b="1" dirty="0">
                <a:solidFill>
                  <a:srgbClr val="C00000"/>
                </a:solidFill>
                <a:latin typeface="Montserrat" pitchFamily="2" charset="0"/>
                <a:cs typeface="Arial" panose="020B0604020202020204" pitchFamily="34" charset="0"/>
              </a:rPr>
              <a:t>Coniferous</a:t>
            </a:r>
          </a:p>
        </p:txBody>
      </p:sp>
      <p:sp>
        <p:nvSpPr>
          <p:cNvPr id="3" name="TextBox 2">
            <a:extLst>
              <a:ext uri="{FF2B5EF4-FFF2-40B4-BE49-F238E27FC236}">
                <a16:creationId xmlns:a16="http://schemas.microsoft.com/office/drawing/2014/main" id="{F2A10498-5F96-A289-EB61-65BE1685DAE5}"/>
              </a:ext>
            </a:extLst>
          </p:cNvPr>
          <p:cNvSpPr txBox="1"/>
          <p:nvPr/>
        </p:nvSpPr>
        <p:spPr>
          <a:xfrm>
            <a:off x="4488850" y="1788782"/>
            <a:ext cx="4241843" cy="2862322"/>
          </a:xfrm>
          <a:prstGeom prst="rect">
            <a:avLst/>
          </a:prstGeom>
          <a:noFill/>
        </p:spPr>
        <p:txBody>
          <a:bodyPr wrap="square" rtlCol="0">
            <a:spAutoFit/>
          </a:bodyPr>
          <a:lstStyle/>
          <a:p>
            <a:pPr marL="257175" indent="-257175">
              <a:buFontTx/>
              <a:buChar char="-"/>
            </a:pPr>
            <a:r>
              <a:rPr lang="en-US" b="1" dirty="0">
                <a:latin typeface="Montserrat" pitchFamily="2" charset="0"/>
                <a:cs typeface="Arial" panose="020B0604020202020204" pitchFamily="34" charset="0"/>
              </a:rPr>
              <a:t>Periods or continuous partial needle drop (10-50% / year)</a:t>
            </a:r>
          </a:p>
          <a:p>
            <a:pPr marL="257175" indent="-257175">
              <a:buFontTx/>
              <a:buChar char="-"/>
            </a:pPr>
            <a:r>
              <a:rPr lang="en-US" b="1" dirty="0">
                <a:solidFill>
                  <a:srgbClr val="003DA5"/>
                </a:solidFill>
                <a:latin typeface="Montserrat" pitchFamily="2" charset="0"/>
                <a:cs typeface="Arial" panose="020B0604020202020204" pitchFamily="34" charset="0"/>
              </a:rPr>
              <a:t>Litterfall: 3.5 t ha</a:t>
            </a:r>
            <a:r>
              <a:rPr lang="en-US" b="1" baseline="30000" dirty="0">
                <a:solidFill>
                  <a:srgbClr val="003DA5"/>
                </a:solidFill>
                <a:latin typeface="Montserrat" pitchFamily="2" charset="0"/>
                <a:cs typeface="Arial" panose="020B0604020202020204" pitchFamily="34" charset="0"/>
              </a:rPr>
              <a:t>-1</a:t>
            </a:r>
            <a:r>
              <a:rPr lang="en-US" b="1" dirty="0">
                <a:solidFill>
                  <a:srgbClr val="003DA5"/>
                </a:solidFill>
                <a:latin typeface="Montserrat" pitchFamily="2" charset="0"/>
                <a:cs typeface="Arial" panose="020B0604020202020204" pitchFamily="34" charset="0"/>
              </a:rPr>
              <a:t> yr</a:t>
            </a:r>
            <a:r>
              <a:rPr lang="en-US" b="1" baseline="30000" dirty="0">
                <a:solidFill>
                  <a:srgbClr val="003DA5"/>
                </a:solidFill>
                <a:latin typeface="Montserrat" pitchFamily="2" charset="0"/>
                <a:cs typeface="Arial" panose="020B0604020202020204" pitchFamily="34" charset="0"/>
              </a:rPr>
              <a:t>-1 </a:t>
            </a:r>
            <a:r>
              <a:rPr lang="en-US" b="1" dirty="0">
                <a:solidFill>
                  <a:srgbClr val="003DA5"/>
                </a:solidFill>
                <a:latin typeface="Montserrat" pitchFamily="2" charset="0"/>
                <a:cs typeface="Arial" panose="020B0604020202020204" pitchFamily="34" charset="0"/>
              </a:rPr>
              <a:t>(1.6 T/A/</a:t>
            </a:r>
            <a:r>
              <a:rPr lang="en-US" b="1" dirty="0" err="1">
                <a:solidFill>
                  <a:srgbClr val="003DA5"/>
                </a:solidFill>
                <a:latin typeface="Montserrat" pitchFamily="2" charset="0"/>
                <a:cs typeface="Arial" panose="020B0604020202020204" pitchFamily="34" charset="0"/>
              </a:rPr>
              <a:t>yr</a:t>
            </a:r>
            <a:r>
              <a:rPr lang="en-US" b="1" dirty="0">
                <a:solidFill>
                  <a:srgbClr val="003DA5"/>
                </a:solidFill>
                <a:latin typeface="Montserrat" pitchFamily="2" charset="0"/>
                <a:cs typeface="Arial" panose="020B0604020202020204" pitchFamily="34" charset="0"/>
              </a:rPr>
              <a:t>)</a:t>
            </a:r>
          </a:p>
          <a:p>
            <a:pPr marL="257175" indent="-257175">
              <a:buFontTx/>
              <a:buChar char="-"/>
            </a:pPr>
            <a:r>
              <a:rPr lang="en-US" b="1" dirty="0">
                <a:solidFill>
                  <a:schemeClr val="accent5">
                    <a:lumMod val="75000"/>
                  </a:schemeClr>
                </a:solidFill>
                <a:latin typeface="Montserrat" pitchFamily="2" charset="0"/>
                <a:cs typeface="Arial" panose="020B0604020202020204" pitchFamily="34" charset="0"/>
              </a:rPr>
              <a:t>Forest floor: 45 t ha</a:t>
            </a:r>
            <a:r>
              <a:rPr lang="en-US" b="1" baseline="30000" dirty="0">
                <a:solidFill>
                  <a:schemeClr val="accent5">
                    <a:lumMod val="75000"/>
                  </a:schemeClr>
                </a:solidFill>
                <a:latin typeface="Montserrat" pitchFamily="2" charset="0"/>
                <a:cs typeface="Arial" panose="020B0604020202020204" pitchFamily="34" charset="0"/>
              </a:rPr>
              <a:t>-1</a:t>
            </a:r>
            <a:r>
              <a:rPr lang="en-US" b="1" dirty="0">
                <a:solidFill>
                  <a:schemeClr val="accent5">
                    <a:lumMod val="75000"/>
                  </a:schemeClr>
                </a:solidFill>
                <a:latin typeface="Montserrat" pitchFamily="2" charset="0"/>
                <a:cs typeface="Arial" panose="020B0604020202020204" pitchFamily="34" charset="0"/>
              </a:rPr>
              <a:t> (20 T/A) Mor type (matted, undecayed, low pH, fungal decomposition, distinct boundary)</a:t>
            </a:r>
          </a:p>
          <a:p>
            <a:pPr marL="257175" indent="-257175">
              <a:buFontTx/>
              <a:buChar char="-"/>
            </a:pPr>
            <a:r>
              <a:rPr lang="en-US" b="1" dirty="0">
                <a:solidFill>
                  <a:schemeClr val="accent4">
                    <a:lumMod val="75000"/>
                  </a:schemeClr>
                </a:solidFill>
                <a:latin typeface="Montserrat" pitchFamily="2" charset="0"/>
                <a:cs typeface="Arial" panose="020B0604020202020204" pitchFamily="34" charset="0"/>
              </a:rPr>
              <a:t>Turnover rate: 15 yrs. (high C/N, lignin/N)</a:t>
            </a:r>
          </a:p>
        </p:txBody>
      </p:sp>
      <p:pic>
        <p:nvPicPr>
          <p:cNvPr id="9" name="Picture 8" descr="A close up of leaves and twigs">
            <a:extLst>
              <a:ext uri="{FF2B5EF4-FFF2-40B4-BE49-F238E27FC236}">
                <a16:creationId xmlns:a16="http://schemas.microsoft.com/office/drawing/2014/main" id="{B4AD97E3-3CA4-52A8-EF56-B4E02024E9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77749" y="4393856"/>
            <a:ext cx="1905000" cy="1428750"/>
          </a:xfrm>
          <a:prstGeom prst="rect">
            <a:avLst/>
          </a:prstGeom>
        </p:spPr>
      </p:pic>
      <p:sp>
        <p:nvSpPr>
          <p:cNvPr id="10" name="TextBox 9">
            <a:extLst>
              <a:ext uri="{FF2B5EF4-FFF2-40B4-BE49-F238E27FC236}">
                <a16:creationId xmlns:a16="http://schemas.microsoft.com/office/drawing/2014/main" id="{F48CC088-953F-3B77-F5F3-E478501A81C7}"/>
              </a:ext>
            </a:extLst>
          </p:cNvPr>
          <p:cNvSpPr txBox="1"/>
          <p:nvPr/>
        </p:nvSpPr>
        <p:spPr>
          <a:xfrm>
            <a:off x="266122" y="5938791"/>
            <a:ext cx="6343649" cy="484748"/>
          </a:xfrm>
          <a:prstGeom prst="rect">
            <a:avLst/>
          </a:prstGeom>
          <a:noFill/>
        </p:spPr>
        <p:txBody>
          <a:bodyPr wrap="square">
            <a:spAutoFit/>
          </a:bodyPr>
          <a:lstStyle/>
          <a:p>
            <a:r>
              <a:rPr lang="en-US" sz="1200" b="1" dirty="0">
                <a:latin typeface="Montserrat" pitchFamily="2" charset="0"/>
              </a:rPr>
              <a:t>Adams et al., 2019. </a:t>
            </a:r>
            <a:r>
              <a:rPr lang="en-US" sz="1200" b="1" dirty="0">
                <a:latin typeface="Montserrat" pitchFamily="2" charset="0"/>
                <a:hlinkClick r:id="rId5"/>
              </a:rPr>
              <a:t>https://doi.org/10.1016/B978-0-444-63998-1.00006-9</a:t>
            </a:r>
            <a:endParaRPr lang="en-US" sz="1200" b="1" dirty="0">
              <a:latin typeface="Montserrat" pitchFamily="2" charset="0"/>
            </a:endParaRPr>
          </a:p>
          <a:p>
            <a:endParaRPr lang="en-US" sz="1350" b="1" dirty="0">
              <a:latin typeface="Montserrat" pitchFamily="2" charset="0"/>
            </a:endParaRPr>
          </a:p>
        </p:txBody>
      </p:sp>
    </p:spTree>
    <p:extLst>
      <p:ext uri="{BB962C8B-B14F-4D97-AF65-F5344CB8AC3E}">
        <p14:creationId xmlns:p14="http://schemas.microsoft.com/office/powerpoint/2010/main" val="1729447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2767545" y="755292"/>
            <a:ext cx="3385226"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The Forest Floor</a:t>
            </a:r>
          </a:p>
        </p:txBody>
      </p:sp>
      <p:sp>
        <p:nvSpPr>
          <p:cNvPr id="3" name="Rectangle 2">
            <a:extLst>
              <a:ext uri="{FF2B5EF4-FFF2-40B4-BE49-F238E27FC236}">
                <a16:creationId xmlns:a16="http://schemas.microsoft.com/office/drawing/2014/main" id="{38950152-C585-EFBF-89CF-416C11D1E08C}"/>
              </a:ext>
            </a:extLst>
          </p:cNvPr>
          <p:cNvSpPr/>
          <p:nvPr/>
        </p:nvSpPr>
        <p:spPr>
          <a:xfrm>
            <a:off x="116758" y="1453356"/>
            <a:ext cx="8686800" cy="3416320"/>
          </a:xfrm>
          <a:prstGeom prst="rect">
            <a:avLst/>
          </a:prstGeom>
        </p:spPr>
        <p:txBody>
          <a:bodyPr wrap="square">
            <a:spAutoFit/>
          </a:bodyPr>
          <a:lstStyle/>
          <a:p>
            <a:pPr marL="257175" indent="-257175">
              <a:buClr>
                <a:srgbClr val="724324"/>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Repository of organic inputs from leaves, twigs, branches </a:t>
            </a:r>
          </a:p>
          <a:p>
            <a:pPr>
              <a:buClr>
                <a:srgbClr val="724324"/>
              </a:buClr>
              <a:buSzPct val="150000"/>
            </a:pPr>
            <a:r>
              <a:rPr lang="en-US" b="1" dirty="0">
                <a:solidFill>
                  <a:srgbClr val="000000"/>
                </a:solidFill>
                <a:latin typeface="Montserrat" pitchFamily="2" charset="0"/>
                <a:cs typeface="Calibri" panose="020F0502020204030204" pitchFamily="34" charset="0"/>
              </a:rPr>
              <a:t>	- decomposition and mixing of these inputs by soil biota </a:t>
            </a:r>
          </a:p>
          <a:p>
            <a:pPr>
              <a:buClr>
                <a:srgbClr val="724324"/>
              </a:buClr>
              <a:buSzPct val="150000"/>
            </a:pPr>
            <a:r>
              <a:rPr lang="en-US" b="1" dirty="0">
                <a:solidFill>
                  <a:srgbClr val="000000"/>
                </a:solidFill>
                <a:latin typeface="Montserrat" pitchFamily="2" charset="0"/>
                <a:cs typeface="Calibri" panose="020F0502020204030204" pitchFamily="34" charset="0"/>
              </a:rPr>
              <a:t>	   build SOM</a:t>
            </a:r>
          </a:p>
          <a:p>
            <a:pPr marL="257175" indent="-257175">
              <a:buClr>
                <a:srgbClr val="724324"/>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24324"/>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Habitat for forest and soil biota</a:t>
            </a:r>
          </a:p>
          <a:p>
            <a:pPr marL="257175" indent="-257175">
              <a:buClr>
                <a:srgbClr val="724324"/>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24324"/>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Moderates soil moisture and temperature regimes</a:t>
            </a:r>
          </a:p>
          <a:p>
            <a:pPr lvl="1">
              <a:buClr>
                <a:srgbClr val="724324"/>
              </a:buClr>
              <a:buSzPct val="150000"/>
            </a:pPr>
            <a:r>
              <a:rPr lang="en-US" b="1" dirty="0">
                <a:solidFill>
                  <a:srgbClr val="000000"/>
                </a:solidFill>
                <a:latin typeface="Montserrat" pitchFamily="2" charset="0"/>
                <a:cs typeface="Calibri" panose="020F0502020204030204" pitchFamily="34" charset="0"/>
              </a:rPr>
              <a:t>	- helps sustain warm and moist environment optimal for </a:t>
            </a:r>
          </a:p>
          <a:p>
            <a:pPr lvl="1">
              <a:buClr>
                <a:srgbClr val="724324"/>
              </a:buClr>
              <a:buSzPct val="150000"/>
            </a:pPr>
            <a:r>
              <a:rPr lang="en-US" b="1" dirty="0">
                <a:solidFill>
                  <a:srgbClr val="000000"/>
                </a:solidFill>
                <a:latin typeface="Montserrat" pitchFamily="2" charset="0"/>
                <a:cs typeface="Calibri" panose="020F0502020204030204" pitchFamily="34" charset="0"/>
              </a:rPr>
              <a:t>	  biological activity </a:t>
            </a:r>
          </a:p>
          <a:p>
            <a:pPr marL="257175" indent="-257175">
              <a:buClr>
                <a:srgbClr val="724324"/>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24324"/>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Some protection of surface roots from compaction by equipment or</a:t>
            </a:r>
          </a:p>
          <a:p>
            <a:pPr>
              <a:buClr>
                <a:srgbClr val="724324"/>
              </a:buClr>
              <a:buSzPct val="150000"/>
            </a:pPr>
            <a:r>
              <a:rPr lang="en-US" b="1" dirty="0">
                <a:solidFill>
                  <a:srgbClr val="000000"/>
                </a:solidFill>
                <a:latin typeface="Montserrat" pitchFamily="2" charset="0"/>
                <a:cs typeface="Calibri" panose="020F0502020204030204" pitchFamily="34" charset="0"/>
              </a:rPr>
              <a:t>     animals</a:t>
            </a:r>
          </a:p>
        </p:txBody>
      </p:sp>
    </p:spTree>
    <p:extLst>
      <p:ext uri="{BB962C8B-B14F-4D97-AF65-F5344CB8AC3E}">
        <p14:creationId xmlns:p14="http://schemas.microsoft.com/office/powerpoint/2010/main" val="1600621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2094039" y="568876"/>
            <a:ext cx="6322369"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Woody Debris Indicator</a:t>
            </a:r>
          </a:p>
        </p:txBody>
      </p:sp>
      <p:pic>
        <p:nvPicPr>
          <p:cNvPr id="3" name="Picture 2" descr="Table for the Woody Debris indicator decribing rating/scoring, applicable resource concerns and box for entering score">
            <a:extLst>
              <a:ext uri="{FF2B5EF4-FFF2-40B4-BE49-F238E27FC236}">
                <a16:creationId xmlns:a16="http://schemas.microsoft.com/office/drawing/2014/main" id="{ED3AED09-7AAF-B40C-1F82-D0139B69517B}"/>
              </a:ext>
            </a:extLst>
          </p:cNvPr>
          <p:cNvPicPr>
            <a:picLocks noChangeAspect="1"/>
          </p:cNvPicPr>
          <p:nvPr/>
        </p:nvPicPr>
        <p:blipFill>
          <a:blip r:embed="rId3"/>
          <a:stretch>
            <a:fillRect/>
          </a:stretch>
        </p:blipFill>
        <p:spPr>
          <a:xfrm>
            <a:off x="443619" y="1216110"/>
            <a:ext cx="8366760" cy="1920237"/>
          </a:xfrm>
          <a:prstGeom prst="rect">
            <a:avLst/>
          </a:prstGeom>
        </p:spPr>
      </p:pic>
      <p:pic>
        <p:nvPicPr>
          <p:cNvPr id="8" name="Picture 7" descr="Photos showing different amounts and types of coase woody debris">
            <a:extLst>
              <a:ext uri="{FF2B5EF4-FFF2-40B4-BE49-F238E27FC236}">
                <a16:creationId xmlns:a16="http://schemas.microsoft.com/office/drawing/2014/main" id="{A01DE553-22E9-12FC-83A3-ADDECDA07047}"/>
              </a:ext>
            </a:extLst>
          </p:cNvPr>
          <p:cNvPicPr>
            <a:picLocks noChangeAspect="1"/>
          </p:cNvPicPr>
          <p:nvPr/>
        </p:nvPicPr>
        <p:blipFill>
          <a:blip r:embed="rId4"/>
          <a:stretch>
            <a:fillRect/>
          </a:stretch>
        </p:blipFill>
        <p:spPr>
          <a:xfrm>
            <a:off x="1162029" y="3302071"/>
            <a:ext cx="6929939" cy="2011680"/>
          </a:xfrm>
          <a:prstGeom prst="rect">
            <a:avLst/>
          </a:prstGeom>
        </p:spPr>
      </p:pic>
      <p:sp>
        <p:nvSpPr>
          <p:cNvPr id="9" name="TextBox 8">
            <a:extLst>
              <a:ext uri="{FF2B5EF4-FFF2-40B4-BE49-F238E27FC236}">
                <a16:creationId xmlns:a16="http://schemas.microsoft.com/office/drawing/2014/main" id="{5EE1CCC7-6A30-8939-71B0-026021ED75D2}"/>
              </a:ext>
            </a:extLst>
          </p:cNvPr>
          <p:cNvSpPr txBox="1"/>
          <p:nvPr/>
        </p:nvSpPr>
        <p:spPr>
          <a:xfrm>
            <a:off x="1081725" y="5479475"/>
            <a:ext cx="6980549" cy="673839"/>
          </a:xfrm>
          <a:prstGeom prst="rect">
            <a:avLst/>
          </a:prstGeom>
          <a:noFill/>
        </p:spPr>
        <p:txBody>
          <a:bodyPr wrap="square">
            <a:spAutoFit/>
          </a:bodyPr>
          <a:lstStyle/>
          <a:p>
            <a:pPr>
              <a:lnSpc>
                <a:spcPct val="107000"/>
              </a:lnSpc>
            </a:pPr>
            <a:r>
              <a:rPr lang="en-US" sz="1200" b="1" kern="100" dirty="0">
                <a:latin typeface="Montserrat" pitchFamily="2" charset="0"/>
                <a:ea typeface="Calibri" panose="020F0502020204030204" pitchFamily="34" charset="0"/>
                <a:cs typeface="Times New Roman" panose="02020603050405020304" pitchFamily="18" charset="0"/>
              </a:rPr>
              <a:t>Examples of coarse woody debris (CWD): very limited CWD in a pine plantation (a), distributed, moderate amounts of pine CWD (b), and slash from pine harvest, poorly distributed (c).</a:t>
            </a:r>
          </a:p>
        </p:txBody>
      </p:sp>
    </p:spTree>
    <p:extLst>
      <p:ext uri="{BB962C8B-B14F-4D97-AF65-F5344CB8AC3E}">
        <p14:creationId xmlns:p14="http://schemas.microsoft.com/office/powerpoint/2010/main" val="96336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 uri="{C183D7F6-B498-43B3-948B-1728B52AA6E4}">
                <adec:decorative xmlns:adec="http://schemas.microsoft.com/office/drawing/2017/decorative" val="1"/>
              </a:ext>
            </a:extLst>
          </p:cNvPr>
          <p:cNvSpPr txBox="1">
            <a:spLocks noGrp="1"/>
          </p:cNvSpPr>
          <p:nvPr>
            <p:ph type="title" idx="4294967295"/>
          </p:nvPr>
        </p:nvSpPr>
        <p:spPr>
          <a:xfrm>
            <a:off x="1781400" y="624520"/>
            <a:ext cx="6003695"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Coarse Woody Debris (CWD)</a:t>
            </a:r>
          </a:p>
        </p:txBody>
      </p:sp>
      <p:pic>
        <p:nvPicPr>
          <p:cNvPr id="3" name="Picture 2">
            <a:extLst>
              <a:ext uri="{FF2B5EF4-FFF2-40B4-BE49-F238E27FC236}">
                <a16:creationId xmlns:a16="http://schemas.microsoft.com/office/drawing/2014/main" id="{4A0B70F3-DFD1-E0E3-323E-07DB76421806}"/>
              </a:ext>
              <a:ext uri="{C183D7F6-B498-43B3-948B-1728B52AA6E4}">
                <adec:decorative xmlns:adec="http://schemas.microsoft.com/office/drawing/2017/decorative" val="1"/>
              </a:ext>
            </a:extLst>
          </p:cNvPr>
          <p:cNvPicPr>
            <a:picLocks noChangeAspect="1"/>
          </p:cNvPicPr>
          <p:nvPr/>
        </p:nvPicPr>
        <p:blipFill>
          <a:blip r:embed="rId3">
            <a:lum bright="-6000" contrast="10000"/>
          </a:blip>
          <a:stretch>
            <a:fillRect/>
          </a:stretch>
        </p:blipFill>
        <p:spPr>
          <a:xfrm>
            <a:off x="559229" y="1540730"/>
            <a:ext cx="7775853" cy="4266693"/>
          </a:xfrm>
          <a:prstGeom prst="rect">
            <a:avLst/>
          </a:prstGeom>
        </p:spPr>
      </p:pic>
      <p:sp>
        <p:nvSpPr>
          <p:cNvPr id="4" name="TextBox 3">
            <a:extLst>
              <a:ext uri="{FF2B5EF4-FFF2-40B4-BE49-F238E27FC236}">
                <a16:creationId xmlns:a16="http://schemas.microsoft.com/office/drawing/2014/main" id="{D1F376F3-0284-3E4F-910E-D5702FAED83B}"/>
              </a:ext>
              <a:ext uri="{C183D7F6-B498-43B3-948B-1728B52AA6E4}">
                <adec:decorative xmlns:adec="http://schemas.microsoft.com/office/drawing/2017/decorative" val="1"/>
              </a:ext>
            </a:extLst>
          </p:cNvPr>
          <p:cNvSpPr txBox="1"/>
          <p:nvPr/>
        </p:nvSpPr>
        <p:spPr>
          <a:xfrm>
            <a:off x="3264971" y="1230090"/>
            <a:ext cx="1850010" cy="325089"/>
          </a:xfrm>
          <a:prstGeom prst="rect">
            <a:avLst/>
          </a:prstGeom>
          <a:solidFill>
            <a:schemeClr val="bg1"/>
          </a:solidFill>
        </p:spPr>
        <p:txBody>
          <a:bodyPr wrap="square">
            <a:spAutoFit/>
          </a:bodyPr>
          <a:lstStyle/>
          <a:p>
            <a:pPr>
              <a:lnSpc>
                <a:spcPct val="107000"/>
              </a:lnSpc>
            </a:pPr>
            <a:r>
              <a:rPr lang="en-US" sz="1500" b="1" kern="100" dirty="0">
                <a:solidFill>
                  <a:srgbClr val="007100"/>
                </a:solidFill>
                <a:latin typeface="Montserrat" pitchFamily="2" charset="0"/>
                <a:ea typeface="Calibri" panose="020F0502020204030204" pitchFamily="34" charset="0"/>
                <a:cs typeface="Times New Roman" panose="02020603050405020304" pitchFamily="18" charset="0"/>
              </a:rPr>
              <a:t>Snags and stubs</a:t>
            </a:r>
          </a:p>
        </p:txBody>
      </p:sp>
      <p:cxnSp>
        <p:nvCxnSpPr>
          <p:cNvPr id="6" name="Straight Arrow Connector 5">
            <a:extLst>
              <a:ext uri="{FF2B5EF4-FFF2-40B4-BE49-F238E27FC236}">
                <a16:creationId xmlns:a16="http://schemas.microsoft.com/office/drawing/2014/main" id="{EA336AFB-BBD7-A7D3-60FF-52C31CEF62A5}"/>
              </a:ext>
              <a:ext uri="{C183D7F6-B498-43B3-948B-1728B52AA6E4}">
                <adec:decorative xmlns:adec="http://schemas.microsoft.com/office/drawing/2017/decorative" val="1"/>
              </a:ext>
            </a:extLst>
          </p:cNvPr>
          <p:cNvCxnSpPr/>
          <p:nvPr/>
        </p:nvCxnSpPr>
        <p:spPr>
          <a:xfrm>
            <a:off x="5031134" y="1403150"/>
            <a:ext cx="514350" cy="0"/>
          </a:xfrm>
          <a:prstGeom prst="straightConnector1">
            <a:avLst/>
          </a:prstGeom>
          <a:ln w="508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CC1E377-A0A9-D0B4-E4DA-1711DC83E51E}"/>
              </a:ext>
              <a:ext uri="{C183D7F6-B498-43B3-948B-1728B52AA6E4}">
                <adec:decorative xmlns:adec="http://schemas.microsoft.com/office/drawing/2017/decorative" val="1"/>
              </a:ext>
            </a:extLst>
          </p:cNvPr>
          <p:cNvSpPr txBox="1"/>
          <p:nvPr/>
        </p:nvSpPr>
        <p:spPr>
          <a:xfrm>
            <a:off x="675822" y="4386654"/>
            <a:ext cx="1371600" cy="325089"/>
          </a:xfrm>
          <a:prstGeom prst="rect">
            <a:avLst/>
          </a:prstGeom>
          <a:noFill/>
        </p:spPr>
        <p:txBody>
          <a:bodyPr wrap="square">
            <a:spAutoFit/>
          </a:bodyPr>
          <a:lstStyle/>
          <a:p>
            <a:pPr>
              <a:lnSpc>
                <a:spcPct val="107000"/>
              </a:lnSpc>
            </a:pPr>
            <a:r>
              <a:rPr lang="en-US" sz="1500" b="1" kern="100" dirty="0">
                <a:solidFill>
                  <a:srgbClr val="00B050"/>
                </a:solidFill>
                <a:latin typeface="Montserrat" pitchFamily="2" charset="0"/>
                <a:ea typeface="Calibri" panose="020F0502020204030204" pitchFamily="34" charset="0"/>
                <a:cs typeface="Times New Roman" panose="02020603050405020304" pitchFamily="18" charset="0"/>
              </a:rPr>
              <a:t>CWD</a:t>
            </a:r>
          </a:p>
        </p:txBody>
      </p:sp>
      <p:sp>
        <p:nvSpPr>
          <p:cNvPr id="8" name="TextBox 7">
            <a:extLst>
              <a:ext uri="{FF2B5EF4-FFF2-40B4-BE49-F238E27FC236}">
                <a16:creationId xmlns:a16="http://schemas.microsoft.com/office/drawing/2014/main" id="{7C13D1EC-4180-C34E-A1F1-98108EA8B53F}"/>
              </a:ext>
              <a:ext uri="{C183D7F6-B498-43B3-948B-1728B52AA6E4}">
                <adec:decorative xmlns:adec="http://schemas.microsoft.com/office/drawing/2017/decorative" val="1"/>
              </a:ext>
            </a:extLst>
          </p:cNvPr>
          <p:cNvSpPr txBox="1"/>
          <p:nvPr/>
        </p:nvSpPr>
        <p:spPr>
          <a:xfrm>
            <a:off x="325550" y="5899850"/>
            <a:ext cx="6456035" cy="476221"/>
          </a:xfrm>
          <a:prstGeom prst="rect">
            <a:avLst/>
          </a:prstGeom>
          <a:noFill/>
        </p:spPr>
        <p:txBody>
          <a:bodyPr wrap="square">
            <a:spAutoFit/>
          </a:bodyPr>
          <a:lstStyle/>
          <a:p>
            <a:pPr>
              <a:lnSpc>
                <a:spcPct val="107000"/>
              </a:lnSpc>
            </a:pPr>
            <a:r>
              <a:rPr lang="en-US" sz="1200" b="1" kern="100" dirty="0">
                <a:latin typeface="Montserrat" pitchFamily="2" charset="0"/>
                <a:ea typeface="Calibri" panose="020F0502020204030204" pitchFamily="34" charset="0"/>
                <a:cs typeface="Times New Roman" panose="02020603050405020304" pitchFamily="18" charset="0"/>
              </a:rPr>
              <a:t>Maser et al., 1979. </a:t>
            </a:r>
            <a:r>
              <a:rPr lang="en-US" sz="1200" b="1" kern="100" dirty="0">
                <a:latin typeface="Montserrat" pitchFamily="2" charset="0"/>
                <a:ea typeface="Calibri" panose="020F0502020204030204" pitchFamily="34" charset="0"/>
                <a:cs typeface="Times New Roman" panose="02020603050405020304" pitchFamily="18" charset="0"/>
                <a:hlinkClick r:id="rId4"/>
              </a:rPr>
              <a:t>https://research.fs.usda.gov/treesearch/6630</a:t>
            </a:r>
            <a:endParaRPr lang="en-US" sz="1200" b="1" kern="100" dirty="0">
              <a:latin typeface="Montserrat" pitchFamily="2" charset="0"/>
              <a:ea typeface="Calibri" panose="020F0502020204030204" pitchFamily="34" charset="0"/>
              <a:cs typeface="Times New Roman" panose="02020603050405020304" pitchFamily="18" charset="0"/>
            </a:endParaRPr>
          </a:p>
          <a:p>
            <a:pPr>
              <a:lnSpc>
                <a:spcPct val="107000"/>
              </a:lnSpc>
            </a:pPr>
            <a:r>
              <a:rPr lang="en-US" sz="1200" b="1" kern="100" dirty="0">
                <a:latin typeface="Montserrat" pitchFamily="2"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217535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2187743" y="843474"/>
            <a:ext cx="4473547"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Coarse Woody Debris</a:t>
            </a:r>
          </a:p>
        </p:txBody>
      </p:sp>
      <p:sp>
        <p:nvSpPr>
          <p:cNvPr id="4" name="TextBox 3">
            <a:extLst>
              <a:ext uri="{FF2B5EF4-FFF2-40B4-BE49-F238E27FC236}">
                <a16:creationId xmlns:a16="http://schemas.microsoft.com/office/drawing/2014/main" id="{FABCA0B0-D0A1-FEED-0956-ECDEB7BEBB1B}"/>
              </a:ext>
            </a:extLst>
          </p:cNvPr>
          <p:cNvSpPr txBox="1"/>
          <p:nvPr/>
        </p:nvSpPr>
        <p:spPr>
          <a:xfrm>
            <a:off x="160533" y="5776415"/>
            <a:ext cx="6844650" cy="476221"/>
          </a:xfrm>
          <a:prstGeom prst="rect">
            <a:avLst/>
          </a:prstGeom>
          <a:noFill/>
        </p:spPr>
        <p:txBody>
          <a:bodyPr wrap="square">
            <a:spAutoFit/>
          </a:bodyPr>
          <a:lstStyle/>
          <a:p>
            <a:pPr>
              <a:lnSpc>
                <a:spcPct val="107000"/>
              </a:lnSpc>
            </a:pPr>
            <a:r>
              <a:rPr lang="en-US" sz="1200" b="1" kern="100" dirty="0">
                <a:latin typeface="Montserrat" pitchFamily="2" charset="0"/>
                <a:ea typeface="Calibri" panose="020F0502020204030204" pitchFamily="34" charset="0"/>
                <a:cs typeface="Times New Roman" panose="02020603050405020304" pitchFamily="18" charset="0"/>
              </a:rPr>
              <a:t>Maser et al., 1979. </a:t>
            </a:r>
            <a:r>
              <a:rPr lang="en-US" sz="1200" b="1" kern="100" dirty="0">
                <a:latin typeface="Montserrat" pitchFamily="2" charset="0"/>
                <a:ea typeface="Calibri" panose="020F0502020204030204" pitchFamily="34" charset="0"/>
                <a:cs typeface="Times New Roman" panose="02020603050405020304" pitchFamily="18" charset="0"/>
                <a:hlinkClick r:id="rId3"/>
              </a:rPr>
              <a:t>https://research.fs.usda.gov/treesearch/6630</a:t>
            </a:r>
            <a:endParaRPr lang="en-US" sz="1200" b="1" kern="100" dirty="0">
              <a:latin typeface="Montserrat" pitchFamily="2" charset="0"/>
              <a:ea typeface="Calibri" panose="020F0502020204030204" pitchFamily="34" charset="0"/>
              <a:cs typeface="Times New Roman" panose="02020603050405020304" pitchFamily="18" charset="0"/>
            </a:endParaRPr>
          </a:p>
          <a:p>
            <a:pPr>
              <a:lnSpc>
                <a:spcPct val="107000"/>
              </a:lnSpc>
            </a:pPr>
            <a:r>
              <a:rPr lang="en-US" sz="1200" b="1" kern="100" dirty="0">
                <a:latin typeface="Montserrat" pitchFamily="2" charset="0"/>
                <a:ea typeface="Calibri" panose="020F0502020204030204" pitchFamily="34" charset="0"/>
                <a:cs typeface="Times New Roman" panose="02020603050405020304" pitchFamily="18" charset="0"/>
              </a:rPr>
              <a:t> </a:t>
            </a:r>
          </a:p>
        </p:txBody>
      </p:sp>
      <p:sp>
        <p:nvSpPr>
          <p:cNvPr id="6" name="Rectangle 5">
            <a:extLst>
              <a:ext uri="{FF2B5EF4-FFF2-40B4-BE49-F238E27FC236}">
                <a16:creationId xmlns:a16="http://schemas.microsoft.com/office/drawing/2014/main" id="{9270290A-A25F-289E-C835-F5768B8D09D3}"/>
              </a:ext>
            </a:extLst>
          </p:cNvPr>
          <p:cNvSpPr/>
          <p:nvPr/>
        </p:nvSpPr>
        <p:spPr>
          <a:xfrm>
            <a:off x="268688" y="1716403"/>
            <a:ext cx="8972550" cy="3139321"/>
          </a:xfrm>
          <a:prstGeom prst="rect">
            <a:avLst/>
          </a:prstGeom>
        </p:spPr>
        <p:txBody>
          <a:bodyPr wrap="square">
            <a:spAutoFit/>
          </a:bodyPr>
          <a:lstStyle/>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&gt; 10 cm (3.9”) diameter and &gt; 1 m (3.3 ft.) long on the soil surface</a:t>
            </a:r>
          </a:p>
          <a:p>
            <a:pPr marL="257175" indent="-257175">
              <a:buClr>
                <a:srgbClr val="785135"/>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Can be continuous (well-distributed) or concentrated (slash)</a:t>
            </a:r>
          </a:p>
          <a:p>
            <a:pPr marL="257175" indent="-257175">
              <a:buClr>
                <a:srgbClr val="785135"/>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Provides habitat and foraging areas for invertebrates, reptiles, </a:t>
            </a:r>
          </a:p>
          <a:p>
            <a:pPr>
              <a:buClr>
                <a:srgbClr val="785135"/>
              </a:buClr>
              <a:buSzPct val="150000"/>
            </a:pPr>
            <a:r>
              <a:rPr lang="en-US" b="1" dirty="0">
                <a:solidFill>
                  <a:srgbClr val="000000"/>
                </a:solidFill>
                <a:latin typeface="Montserrat" pitchFamily="2" charset="0"/>
                <a:cs typeface="Calibri" panose="020F0502020204030204" pitchFamily="34" charset="0"/>
              </a:rPr>
              <a:t>     birds, and small mammals  &amp; substrate for insects, fungi, lichen,</a:t>
            </a:r>
          </a:p>
          <a:p>
            <a:pPr>
              <a:buClr>
                <a:srgbClr val="785135"/>
              </a:buClr>
              <a:buSzPct val="150000"/>
            </a:pPr>
            <a:r>
              <a:rPr lang="en-US" b="1" dirty="0">
                <a:solidFill>
                  <a:srgbClr val="000000"/>
                </a:solidFill>
                <a:latin typeface="Montserrat" pitchFamily="2" charset="0"/>
                <a:cs typeface="Calibri" panose="020F0502020204030204" pitchFamily="34" charset="0"/>
              </a:rPr>
              <a:t>     and mosses, providing a food source for wildlife </a:t>
            </a:r>
          </a:p>
          <a:p>
            <a:pPr marL="257175" indent="-257175">
              <a:buClr>
                <a:srgbClr val="785135"/>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Decomposition replenishes soil nutrients and provides a source of C</a:t>
            </a:r>
          </a:p>
          <a:p>
            <a:pPr marL="257175" indent="-257175">
              <a:buClr>
                <a:srgbClr val="785135"/>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Serve as “nurse logs” for tree seedlings and other plants</a:t>
            </a:r>
            <a:endParaRPr lang="en-US" sz="1500" b="1" dirty="0">
              <a:solidFill>
                <a:srgbClr val="000000"/>
              </a:solidFill>
              <a:latin typeface="Montserrat" pitchFamily="2" charset="0"/>
              <a:cs typeface="Calibri" panose="020F0502020204030204" pitchFamily="34" charset="0"/>
            </a:endParaRPr>
          </a:p>
        </p:txBody>
      </p:sp>
    </p:spTree>
    <p:extLst>
      <p:ext uri="{BB962C8B-B14F-4D97-AF65-F5344CB8AC3E}">
        <p14:creationId xmlns:p14="http://schemas.microsoft.com/office/powerpoint/2010/main" val="3803730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1693692" y="665668"/>
            <a:ext cx="6803794"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Soil Burn Severity Indicator</a:t>
            </a:r>
          </a:p>
        </p:txBody>
      </p:sp>
      <p:pic>
        <p:nvPicPr>
          <p:cNvPr id="2" name="Picture 1" descr="Table for the Soil Burn Severity indicator decribing rating/scoring, applicable resource concerns and box for entering score">
            <a:extLst>
              <a:ext uri="{FF2B5EF4-FFF2-40B4-BE49-F238E27FC236}">
                <a16:creationId xmlns:a16="http://schemas.microsoft.com/office/drawing/2014/main" id="{836190D5-1744-4A5A-765F-A69E01A7B7CD}"/>
              </a:ext>
            </a:extLst>
          </p:cNvPr>
          <p:cNvPicPr>
            <a:picLocks noChangeAspect="1"/>
          </p:cNvPicPr>
          <p:nvPr/>
        </p:nvPicPr>
        <p:blipFill>
          <a:blip r:embed="rId3"/>
          <a:stretch>
            <a:fillRect/>
          </a:stretch>
        </p:blipFill>
        <p:spPr>
          <a:xfrm>
            <a:off x="388620" y="1290448"/>
            <a:ext cx="8366760" cy="2122365"/>
          </a:xfrm>
          <a:prstGeom prst="rect">
            <a:avLst/>
          </a:prstGeom>
        </p:spPr>
      </p:pic>
      <p:pic>
        <p:nvPicPr>
          <p:cNvPr id="6" name="Picture 5" descr="Photos showing different soil burn severity (charred needles, majority of litter consumed, thick ash and oxidized soil)">
            <a:extLst>
              <a:ext uri="{FF2B5EF4-FFF2-40B4-BE49-F238E27FC236}">
                <a16:creationId xmlns:a16="http://schemas.microsoft.com/office/drawing/2014/main" id="{0408C39A-556B-FF12-D85B-0AEAA3239245}"/>
              </a:ext>
            </a:extLst>
          </p:cNvPr>
          <p:cNvPicPr>
            <a:picLocks noChangeAspect="1"/>
          </p:cNvPicPr>
          <p:nvPr/>
        </p:nvPicPr>
        <p:blipFill>
          <a:blip r:embed="rId4"/>
          <a:stretch>
            <a:fillRect/>
          </a:stretch>
        </p:blipFill>
        <p:spPr>
          <a:xfrm>
            <a:off x="1565875" y="3519991"/>
            <a:ext cx="5852160" cy="1748778"/>
          </a:xfrm>
          <a:prstGeom prst="rect">
            <a:avLst/>
          </a:prstGeom>
        </p:spPr>
      </p:pic>
      <p:sp>
        <p:nvSpPr>
          <p:cNvPr id="7" name="TextBox 6">
            <a:extLst>
              <a:ext uri="{FF2B5EF4-FFF2-40B4-BE49-F238E27FC236}">
                <a16:creationId xmlns:a16="http://schemas.microsoft.com/office/drawing/2014/main" id="{EE408B27-0639-0E13-EE59-FC8F6BEC24AD}"/>
              </a:ext>
            </a:extLst>
          </p:cNvPr>
          <p:cNvSpPr txBox="1"/>
          <p:nvPr/>
        </p:nvSpPr>
        <p:spPr>
          <a:xfrm>
            <a:off x="1272125" y="5341671"/>
            <a:ext cx="6774248" cy="830997"/>
          </a:xfrm>
          <a:prstGeom prst="rect">
            <a:avLst/>
          </a:prstGeom>
          <a:noFill/>
        </p:spPr>
        <p:txBody>
          <a:bodyPr wrap="square">
            <a:spAutoFit/>
          </a:bodyPr>
          <a:lstStyle/>
          <a:p>
            <a:r>
              <a:rPr lang="en-US" sz="1200" b="1" dirty="0">
                <a:latin typeface="Montserrat" pitchFamily="2" charset="0"/>
                <a:ea typeface="Calibri" panose="020F0502020204030204" pitchFamily="34" charset="0"/>
              </a:rPr>
              <a:t>Examples of low burn severity with charred needles that are still intact (a), moderate burn severity with majority of litter consumed (b), and high burn severity with thick ash layer and oxidized soil (c). Photo credits: Parsons et al., (2010)</a:t>
            </a:r>
            <a:r>
              <a:rPr lang="en-US" sz="1200" b="1" kern="100" dirty="0">
                <a:latin typeface="Montserrat" pitchFamily="2" charset="0"/>
                <a:ea typeface="Calibri" panose="020F0502020204030204" pitchFamily="34" charset="0"/>
                <a:cs typeface="Times New Roman" panose="02020603050405020304" pitchFamily="18" charset="0"/>
              </a:rPr>
              <a:t>. </a:t>
            </a:r>
            <a:r>
              <a:rPr lang="en-US" sz="1200" b="1" u="sng" kern="100" dirty="0">
                <a:solidFill>
                  <a:srgbClr val="0563C1"/>
                </a:solidFill>
                <a:latin typeface="Montserrat" pitchFamily="2" charset="0"/>
                <a:ea typeface="Calibri" panose="020F0502020204030204" pitchFamily="34" charset="0"/>
                <a:cs typeface="Times New Roman" panose="02020603050405020304" pitchFamily="18" charset="0"/>
                <a:hlinkClick r:id="rId5"/>
              </a:rPr>
              <a:t>https://doi.org/10.2737/RMRS-GTR-243</a:t>
            </a:r>
            <a:endParaRPr lang="en-US" sz="1200" b="1" dirty="0">
              <a:latin typeface="Montserrat" pitchFamily="2" charset="0"/>
            </a:endParaRPr>
          </a:p>
        </p:txBody>
      </p:sp>
    </p:spTree>
    <p:extLst>
      <p:ext uri="{BB962C8B-B14F-4D97-AF65-F5344CB8AC3E}">
        <p14:creationId xmlns:p14="http://schemas.microsoft.com/office/powerpoint/2010/main" val="42911195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 uri="{C183D7F6-B498-43B3-948B-1728B52AA6E4}">
                <adec:decorative xmlns:adec="http://schemas.microsoft.com/office/drawing/2017/decorative" val="1"/>
              </a:ext>
            </a:extLst>
          </p:cNvPr>
          <p:cNvSpPr txBox="1">
            <a:spLocks noGrp="1"/>
          </p:cNvSpPr>
          <p:nvPr>
            <p:ph type="title" idx="4294967295"/>
          </p:nvPr>
        </p:nvSpPr>
        <p:spPr>
          <a:xfrm>
            <a:off x="1530270" y="553172"/>
            <a:ext cx="6060234"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Fire Effects on Soil Properties</a:t>
            </a:r>
          </a:p>
        </p:txBody>
      </p:sp>
      <p:pic>
        <p:nvPicPr>
          <p:cNvPr id="4" name="Picture 3">
            <a:extLst>
              <a:ext uri="{FF2B5EF4-FFF2-40B4-BE49-F238E27FC236}">
                <a16:creationId xmlns:a16="http://schemas.microsoft.com/office/drawing/2014/main" id="{7F7AA061-30D1-6943-69A6-16B2CA96B48D}"/>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10000" contrast="20000"/>
                    </a14:imgEffect>
                  </a14:imgLayer>
                </a14:imgProps>
              </a:ext>
            </a:extLst>
          </a:blip>
          <a:srcRect l="4314" r="4252" b="796"/>
          <a:stretch/>
        </p:blipFill>
        <p:spPr>
          <a:xfrm>
            <a:off x="874871" y="1333631"/>
            <a:ext cx="7394257" cy="4365443"/>
          </a:xfrm>
          <a:prstGeom prst="rect">
            <a:avLst/>
          </a:prstGeom>
        </p:spPr>
      </p:pic>
      <p:sp>
        <p:nvSpPr>
          <p:cNvPr id="6" name="TextBox 5">
            <a:extLst>
              <a:ext uri="{FF2B5EF4-FFF2-40B4-BE49-F238E27FC236}">
                <a16:creationId xmlns:a16="http://schemas.microsoft.com/office/drawing/2014/main" id="{281D391A-1BFC-ECF2-43D7-B5E8D242C42F}"/>
              </a:ext>
              <a:ext uri="{C183D7F6-B498-43B3-948B-1728B52AA6E4}">
                <adec:decorative xmlns:adec="http://schemas.microsoft.com/office/drawing/2017/decorative" val="1"/>
              </a:ext>
            </a:extLst>
          </p:cNvPr>
          <p:cNvSpPr txBox="1"/>
          <p:nvPr/>
        </p:nvSpPr>
        <p:spPr>
          <a:xfrm>
            <a:off x="1978511" y="2983757"/>
            <a:ext cx="1256300" cy="184666"/>
          </a:xfrm>
          <a:prstGeom prst="rect">
            <a:avLst/>
          </a:prstGeom>
          <a:solidFill>
            <a:schemeClr val="bg1"/>
          </a:solidFill>
          <a:ln w="38100">
            <a:noFill/>
          </a:ln>
        </p:spPr>
        <p:txBody>
          <a:bodyPr wrap="square" lIns="0" tIns="0" rIns="0" bIns="0" rtlCol="0">
            <a:spAutoFit/>
          </a:bodyPr>
          <a:lstStyle/>
          <a:p>
            <a:r>
              <a:rPr lang="en-US" sz="1200" b="1" dirty="0">
                <a:solidFill>
                  <a:srgbClr val="005F00"/>
                </a:solidFill>
                <a:latin typeface="Montserrat" pitchFamily="2" charset="0"/>
                <a:cs typeface="Arial" panose="020B0604020202020204" pitchFamily="34" charset="0"/>
              </a:rPr>
              <a:t>Prescribed Fire</a:t>
            </a:r>
          </a:p>
        </p:txBody>
      </p:sp>
      <p:cxnSp>
        <p:nvCxnSpPr>
          <p:cNvPr id="13" name="Straight Connector 12">
            <a:extLst>
              <a:ext uri="{FF2B5EF4-FFF2-40B4-BE49-F238E27FC236}">
                <a16:creationId xmlns:a16="http://schemas.microsoft.com/office/drawing/2014/main" id="{2A17AA4B-FD3C-CC87-565B-A82CBB16E6E2}"/>
              </a:ext>
              <a:ext uri="{C183D7F6-B498-43B3-948B-1728B52AA6E4}">
                <adec:decorative xmlns:adec="http://schemas.microsoft.com/office/drawing/2017/decorative" val="1"/>
              </a:ext>
            </a:extLst>
          </p:cNvPr>
          <p:cNvCxnSpPr>
            <a:cxnSpLocks/>
          </p:cNvCxnSpPr>
          <p:nvPr/>
        </p:nvCxnSpPr>
        <p:spPr>
          <a:xfrm>
            <a:off x="3600609" y="2090355"/>
            <a:ext cx="0" cy="3258393"/>
          </a:xfrm>
          <a:prstGeom prst="line">
            <a:avLst/>
          </a:prstGeom>
          <a:ln w="2540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150A80C-1AE2-ABFE-9F92-228332428B3F}"/>
              </a:ext>
              <a:ext uri="{C183D7F6-B498-43B3-948B-1728B52AA6E4}">
                <adec:decorative xmlns:adec="http://schemas.microsoft.com/office/drawing/2017/decorative" val="1"/>
              </a:ext>
            </a:extLst>
          </p:cNvPr>
          <p:cNvSpPr txBox="1"/>
          <p:nvPr/>
        </p:nvSpPr>
        <p:spPr>
          <a:xfrm>
            <a:off x="1978511" y="1570451"/>
            <a:ext cx="2456060" cy="461665"/>
          </a:xfrm>
          <a:prstGeom prst="rect">
            <a:avLst/>
          </a:prstGeom>
          <a:solidFill>
            <a:schemeClr val="bg1"/>
          </a:solidFill>
          <a:ln w="38100">
            <a:noFill/>
          </a:ln>
        </p:spPr>
        <p:txBody>
          <a:bodyPr wrap="square" rtlCol="0">
            <a:spAutoFit/>
          </a:bodyPr>
          <a:lstStyle/>
          <a:p>
            <a:r>
              <a:rPr lang="en-US" sz="1200" b="1" dirty="0">
                <a:solidFill>
                  <a:srgbClr val="AA0000"/>
                </a:solidFill>
                <a:latin typeface="Montserrat" pitchFamily="2" charset="0"/>
                <a:cs typeface="Arial" panose="020B0604020202020204" pitchFamily="34" charset="0"/>
              </a:rPr>
              <a:t>60 </a:t>
            </a:r>
            <a:r>
              <a:rPr lang="en-US" sz="1200" b="1" dirty="0">
                <a:solidFill>
                  <a:srgbClr val="AA0000"/>
                </a:solidFill>
                <a:latin typeface="Montserrat" pitchFamily="2" charset="0"/>
                <a:cs typeface="Arial" panose="020B0604020202020204" pitchFamily="34" charset="0"/>
                <a:sym typeface="Symbol" panose="05050102010706020507" pitchFamily="18" charset="2"/>
              </a:rPr>
              <a:t></a:t>
            </a:r>
            <a:r>
              <a:rPr lang="en-US" sz="1200" b="1" dirty="0">
                <a:solidFill>
                  <a:srgbClr val="AA0000"/>
                </a:solidFill>
                <a:latin typeface="Montserrat" pitchFamily="2" charset="0"/>
                <a:cs typeface="Arial" panose="020B0604020202020204" pitchFamily="34" charset="0"/>
              </a:rPr>
              <a:t>C (140 </a:t>
            </a:r>
            <a:r>
              <a:rPr lang="en-US" sz="1200" b="1" dirty="0">
                <a:solidFill>
                  <a:srgbClr val="AA0000"/>
                </a:solidFill>
                <a:latin typeface="Montserrat" pitchFamily="2" charset="0"/>
                <a:cs typeface="Arial" panose="020B0604020202020204" pitchFamily="34" charset="0"/>
                <a:sym typeface="Symbol" panose="05050102010706020507" pitchFamily="18" charset="2"/>
              </a:rPr>
              <a:t></a:t>
            </a:r>
            <a:r>
              <a:rPr lang="en-US" sz="1200" b="1" dirty="0">
                <a:solidFill>
                  <a:srgbClr val="AA0000"/>
                </a:solidFill>
                <a:latin typeface="Montserrat" pitchFamily="2" charset="0"/>
                <a:cs typeface="Arial" panose="020B0604020202020204" pitchFamily="34" charset="0"/>
              </a:rPr>
              <a:t>F) lethal threshold for plant roots</a:t>
            </a:r>
          </a:p>
        </p:txBody>
      </p:sp>
      <p:cxnSp>
        <p:nvCxnSpPr>
          <p:cNvPr id="8" name="Straight Arrow Connector 7">
            <a:extLst>
              <a:ext uri="{FF2B5EF4-FFF2-40B4-BE49-F238E27FC236}">
                <a16:creationId xmlns:a16="http://schemas.microsoft.com/office/drawing/2014/main" id="{8239E3CE-A285-CA83-32C3-A4B750E2DD89}"/>
              </a:ext>
              <a:ext uri="{C183D7F6-B498-43B3-948B-1728B52AA6E4}">
                <adec:decorative xmlns:adec="http://schemas.microsoft.com/office/drawing/2017/decorative" val="1"/>
              </a:ext>
            </a:extLst>
          </p:cNvPr>
          <p:cNvCxnSpPr>
            <a:cxnSpLocks/>
          </p:cNvCxnSpPr>
          <p:nvPr/>
        </p:nvCxnSpPr>
        <p:spPr>
          <a:xfrm flipV="1">
            <a:off x="2283616" y="2090355"/>
            <a:ext cx="0" cy="171450"/>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3011922-587F-59EA-956B-77EDA3B7CFE1}"/>
              </a:ext>
              <a:ext uri="{C183D7F6-B498-43B3-948B-1728B52AA6E4}">
                <adec:decorative xmlns:adec="http://schemas.microsoft.com/office/drawing/2017/decorative" val="1"/>
              </a:ext>
            </a:extLst>
          </p:cNvPr>
          <p:cNvSpPr txBox="1"/>
          <p:nvPr/>
        </p:nvSpPr>
        <p:spPr>
          <a:xfrm>
            <a:off x="575480" y="1123415"/>
            <a:ext cx="1895071" cy="276999"/>
          </a:xfrm>
          <a:prstGeom prst="rect">
            <a:avLst/>
          </a:prstGeom>
          <a:noFill/>
        </p:spPr>
        <p:txBody>
          <a:bodyPr wrap="none" rtlCol="0">
            <a:spAutoFit/>
          </a:bodyPr>
          <a:lstStyle/>
          <a:p>
            <a:r>
              <a:rPr lang="en-US" sz="1200" b="1" dirty="0">
                <a:latin typeface="Montserrat" pitchFamily="2" charset="0"/>
              </a:rPr>
              <a:t>Surface Temperature</a:t>
            </a:r>
          </a:p>
        </p:txBody>
      </p:sp>
      <p:sp>
        <p:nvSpPr>
          <p:cNvPr id="9" name="TextBox 8">
            <a:extLst>
              <a:ext uri="{FF2B5EF4-FFF2-40B4-BE49-F238E27FC236}">
                <a16:creationId xmlns:a16="http://schemas.microsoft.com/office/drawing/2014/main" id="{EBE6310E-BA3F-BF5E-FBB4-C4D9CC25899A}"/>
              </a:ext>
              <a:ext uri="{C183D7F6-B498-43B3-948B-1728B52AA6E4}">
                <adec:decorative xmlns:adec="http://schemas.microsoft.com/office/drawing/2017/decorative" val="1"/>
              </a:ext>
            </a:extLst>
          </p:cNvPr>
          <p:cNvSpPr txBox="1"/>
          <p:nvPr/>
        </p:nvSpPr>
        <p:spPr>
          <a:xfrm>
            <a:off x="2618050" y="1112226"/>
            <a:ext cx="604653" cy="276999"/>
          </a:xfrm>
          <a:prstGeom prst="rect">
            <a:avLst/>
          </a:prstGeom>
          <a:noFill/>
        </p:spPr>
        <p:txBody>
          <a:bodyPr wrap="none" rtlCol="0">
            <a:spAutoFit/>
          </a:bodyPr>
          <a:lstStyle/>
          <a:p>
            <a:r>
              <a:rPr lang="en-US" sz="1200" b="1" dirty="0">
                <a:solidFill>
                  <a:srgbClr val="00B050"/>
                </a:solidFill>
                <a:latin typeface="Montserrat" pitchFamily="2" charset="0"/>
              </a:rPr>
              <a:t>Light</a:t>
            </a:r>
          </a:p>
        </p:txBody>
      </p:sp>
      <p:sp>
        <p:nvSpPr>
          <p:cNvPr id="10" name="TextBox 9">
            <a:extLst>
              <a:ext uri="{FF2B5EF4-FFF2-40B4-BE49-F238E27FC236}">
                <a16:creationId xmlns:a16="http://schemas.microsoft.com/office/drawing/2014/main" id="{A67DD5BC-7C31-0099-4E2A-C06FE08F51F7}"/>
              </a:ext>
              <a:ext uri="{C183D7F6-B498-43B3-948B-1728B52AA6E4}">
                <adec:decorative xmlns:adec="http://schemas.microsoft.com/office/drawing/2017/decorative" val="1"/>
              </a:ext>
            </a:extLst>
          </p:cNvPr>
          <p:cNvSpPr txBox="1"/>
          <p:nvPr/>
        </p:nvSpPr>
        <p:spPr>
          <a:xfrm>
            <a:off x="4024772" y="1123415"/>
            <a:ext cx="962123" cy="276999"/>
          </a:xfrm>
          <a:prstGeom prst="rect">
            <a:avLst/>
          </a:prstGeom>
          <a:noFill/>
        </p:spPr>
        <p:txBody>
          <a:bodyPr wrap="none" rtlCol="0">
            <a:spAutoFit/>
          </a:bodyPr>
          <a:lstStyle/>
          <a:p>
            <a:r>
              <a:rPr lang="en-US" sz="1200" b="1" dirty="0">
                <a:solidFill>
                  <a:schemeClr val="accent4"/>
                </a:solidFill>
                <a:latin typeface="Montserrat" pitchFamily="2" charset="0"/>
              </a:rPr>
              <a:t>Moderate</a:t>
            </a:r>
          </a:p>
        </p:txBody>
      </p:sp>
      <p:sp>
        <p:nvSpPr>
          <p:cNvPr id="11" name="TextBox 10">
            <a:extLst>
              <a:ext uri="{FF2B5EF4-FFF2-40B4-BE49-F238E27FC236}">
                <a16:creationId xmlns:a16="http://schemas.microsoft.com/office/drawing/2014/main" id="{901CCAF3-C104-00FA-6081-139F7698B6EB}"/>
              </a:ext>
              <a:ext uri="{C183D7F6-B498-43B3-948B-1728B52AA6E4}">
                <adec:decorative xmlns:adec="http://schemas.microsoft.com/office/drawing/2017/decorative" val="1"/>
              </a:ext>
            </a:extLst>
          </p:cNvPr>
          <p:cNvSpPr txBox="1"/>
          <p:nvPr/>
        </p:nvSpPr>
        <p:spPr>
          <a:xfrm>
            <a:off x="6104064" y="1133919"/>
            <a:ext cx="569387" cy="276999"/>
          </a:xfrm>
          <a:prstGeom prst="rect">
            <a:avLst/>
          </a:prstGeom>
          <a:noFill/>
        </p:spPr>
        <p:txBody>
          <a:bodyPr wrap="none" rtlCol="0">
            <a:spAutoFit/>
          </a:bodyPr>
          <a:lstStyle/>
          <a:p>
            <a:r>
              <a:rPr lang="en-US" sz="1200" b="1" dirty="0">
                <a:solidFill>
                  <a:srgbClr val="FF0000"/>
                </a:solidFill>
                <a:latin typeface="Montserrat" pitchFamily="2" charset="0"/>
              </a:rPr>
              <a:t>High</a:t>
            </a:r>
          </a:p>
        </p:txBody>
      </p:sp>
      <p:sp>
        <p:nvSpPr>
          <p:cNvPr id="14" name="TextBox 13">
            <a:extLst>
              <a:ext uri="{FF2B5EF4-FFF2-40B4-BE49-F238E27FC236}">
                <a16:creationId xmlns:a16="http://schemas.microsoft.com/office/drawing/2014/main" id="{087B92BA-9CBB-A0A5-48D0-23A33BBA7990}"/>
              </a:ext>
              <a:ext uri="{C183D7F6-B498-43B3-948B-1728B52AA6E4}">
                <adec:decorative xmlns:adec="http://schemas.microsoft.com/office/drawing/2017/decorative" val="1"/>
              </a:ext>
            </a:extLst>
          </p:cNvPr>
          <p:cNvSpPr txBox="1"/>
          <p:nvPr/>
        </p:nvSpPr>
        <p:spPr>
          <a:xfrm>
            <a:off x="313563" y="5701360"/>
            <a:ext cx="6515100" cy="646331"/>
          </a:xfrm>
          <a:prstGeom prst="rect">
            <a:avLst/>
          </a:prstGeom>
          <a:noFill/>
        </p:spPr>
        <p:txBody>
          <a:bodyPr wrap="square">
            <a:spAutoFit/>
          </a:bodyPr>
          <a:lstStyle/>
          <a:p>
            <a:r>
              <a:rPr lang="en-US" sz="1200" b="1" dirty="0">
                <a:latin typeface="Montserrat" pitchFamily="2" charset="0"/>
                <a:ea typeface="Calibri" panose="020F0502020204030204" pitchFamily="34" charset="0"/>
              </a:rPr>
              <a:t>Certini, 2005. </a:t>
            </a:r>
            <a:r>
              <a:rPr lang="en-US" sz="1200" b="1" dirty="0">
                <a:latin typeface="Montserrat" pitchFamily="2" charset="0"/>
                <a:ea typeface="Calibri" panose="020F0502020204030204" pitchFamily="34" charset="0"/>
                <a:hlinkClick r:id="rId5"/>
              </a:rPr>
              <a:t>https://doi:10.1007/s00442-004-1788-8</a:t>
            </a:r>
            <a:endParaRPr lang="en-US" sz="1200" b="1" dirty="0">
              <a:latin typeface="Montserrat" pitchFamily="2" charset="0"/>
              <a:ea typeface="Calibri" panose="020F0502020204030204" pitchFamily="34" charset="0"/>
            </a:endParaRPr>
          </a:p>
          <a:p>
            <a:r>
              <a:rPr lang="en-US" sz="1200" b="1" dirty="0" err="1">
                <a:latin typeface="Montserrat" pitchFamily="2" charset="0"/>
                <a:ea typeface="Calibri" panose="020F0502020204030204" pitchFamily="34" charset="0"/>
              </a:rPr>
              <a:t>Mataix</a:t>
            </a:r>
            <a:r>
              <a:rPr lang="en-US" sz="1200" b="1" dirty="0">
                <a:latin typeface="Montserrat" pitchFamily="2" charset="0"/>
                <a:ea typeface="Calibri" panose="020F0502020204030204" pitchFamily="34" charset="0"/>
              </a:rPr>
              <a:t>-Solera et al., 2011. </a:t>
            </a:r>
            <a:r>
              <a:rPr lang="en-US" sz="1200" b="1" dirty="0">
                <a:latin typeface="Montserrat" pitchFamily="2" charset="0"/>
                <a:ea typeface="Calibri" panose="020F0502020204030204" pitchFamily="34" charset="0"/>
                <a:hlinkClick r:id="rId6"/>
              </a:rPr>
              <a:t>https://doi:10.1016/j.earscirev.2011.08.002</a:t>
            </a:r>
            <a:endParaRPr lang="en-US" sz="1200" b="1" dirty="0">
              <a:latin typeface="Montserrat" pitchFamily="2" charset="0"/>
              <a:ea typeface="Calibri" panose="020F0502020204030204" pitchFamily="34" charset="0"/>
            </a:endParaRPr>
          </a:p>
          <a:p>
            <a:endParaRPr lang="en-US" sz="1200" dirty="0">
              <a:ea typeface="Calibri" panose="020F0502020204030204" pitchFamily="34" charset="0"/>
            </a:endParaRPr>
          </a:p>
        </p:txBody>
      </p:sp>
    </p:spTree>
    <p:extLst>
      <p:ext uri="{BB962C8B-B14F-4D97-AF65-F5344CB8AC3E}">
        <p14:creationId xmlns:p14="http://schemas.microsoft.com/office/powerpoint/2010/main" val="2590394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616129" y="1330858"/>
            <a:ext cx="5682854"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Objective</a:t>
            </a:r>
          </a:p>
        </p:txBody>
      </p:sp>
      <p:sp>
        <p:nvSpPr>
          <p:cNvPr id="3" name="TextBox 2">
            <a:extLst>
              <a:ext uri="{FF2B5EF4-FFF2-40B4-BE49-F238E27FC236}">
                <a16:creationId xmlns:a16="http://schemas.microsoft.com/office/drawing/2014/main" id="{9F48EC55-A47B-B73E-618E-A017016F5F6C}"/>
              </a:ext>
            </a:extLst>
          </p:cNvPr>
          <p:cNvSpPr txBox="1"/>
          <p:nvPr/>
        </p:nvSpPr>
        <p:spPr>
          <a:xfrm>
            <a:off x="616130" y="2006305"/>
            <a:ext cx="7911740" cy="2354491"/>
          </a:xfrm>
          <a:prstGeom prst="rect">
            <a:avLst/>
          </a:prstGeom>
          <a:noFill/>
        </p:spPr>
        <p:txBody>
          <a:bodyPr wrap="square">
            <a:spAutoFit/>
          </a:bodyPr>
          <a:lstStyle/>
          <a:p>
            <a:pPr marL="257175" indent="-257175">
              <a:buClr>
                <a:srgbClr val="724324"/>
              </a:buClr>
              <a:buSzPct val="150000"/>
              <a:buFont typeface="Wingdings" panose="05000000000000000000" pitchFamily="2" charset="2"/>
              <a:buChar char="§"/>
            </a:pPr>
            <a:r>
              <a:rPr lang="en-US" sz="2400" b="1" dirty="0">
                <a:latin typeface="Montserrat" pitchFamily="2" charset="0"/>
                <a:ea typeface="Calibri" panose="020F0502020204030204" pitchFamily="34" charset="0"/>
              </a:rPr>
              <a:t>Introduce the Forestland In-Field Soil Health Assessment (FIFSHA) tool</a:t>
            </a:r>
          </a:p>
          <a:p>
            <a:pPr>
              <a:buClr>
                <a:srgbClr val="00B0F0"/>
              </a:buClr>
            </a:pPr>
            <a:r>
              <a:rPr lang="en-US" sz="2100" b="1" dirty="0">
                <a:latin typeface="Montserrat" pitchFamily="2" charset="0"/>
                <a:ea typeface="Calibri" panose="020F0502020204030204" pitchFamily="34" charset="0"/>
              </a:rPr>
              <a:t>	- Background</a:t>
            </a:r>
          </a:p>
          <a:p>
            <a:pPr>
              <a:buClr>
                <a:srgbClr val="00B0F0"/>
              </a:buClr>
            </a:pPr>
            <a:r>
              <a:rPr lang="en-US" sz="2100" b="1" dirty="0">
                <a:latin typeface="Montserrat" pitchFamily="2" charset="0"/>
                <a:ea typeface="Calibri" panose="020F0502020204030204" pitchFamily="34" charset="0"/>
              </a:rPr>
              <a:t>	- Format</a:t>
            </a:r>
          </a:p>
          <a:p>
            <a:pPr>
              <a:buClr>
                <a:srgbClr val="00B0F0"/>
              </a:buClr>
            </a:pPr>
            <a:r>
              <a:rPr lang="en-US" sz="2100" b="1" dirty="0">
                <a:latin typeface="Montserrat" pitchFamily="2" charset="0"/>
                <a:ea typeface="Calibri" panose="020F0502020204030204" pitchFamily="34" charset="0"/>
              </a:rPr>
              <a:t>	- Suggested procedures</a:t>
            </a:r>
          </a:p>
          <a:p>
            <a:pPr>
              <a:buClr>
                <a:srgbClr val="00B0F0"/>
              </a:buClr>
            </a:pPr>
            <a:r>
              <a:rPr lang="en-US" sz="2100" b="1" dirty="0">
                <a:latin typeface="Montserrat" pitchFamily="2" charset="0"/>
                <a:ea typeface="Calibri" panose="020F0502020204030204" pitchFamily="34" charset="0"/>
              </a:rPr>
              <a:t>	- Example application</a:t>
            </a:r>
          </a:p>
          <a:p>
            <a:pPr marL="257175" indent="-257175">
              <a:buClr>
                <a:srgbClr val="00B0F0"/>
              </a:buClr>
              <a:buFont typeface="Wingdings" panose="05000000000000000000" pitchFamily="2" charset="2"/>
              <a:buChar char="q"/>
            </a:pPr>
            <a:endParaRPr lang="en-US" sz="1500" dirty="0">
              <a:latin typeface="Montserrat" pitchFamily="2" charset="0"/>
              <a:ea typeface="Calibri" panose="020F0502020204030204" pitchFamily="34" charset="0"/>
            </a:endParaRPr>
          </a:p>
        </p:txBody>
      </p:sp>
    </p:spTree>
    <p:extLst>
      <p:ext uri="{BB962C8B-B14F-4D97-AF65-F5344CB8AC3E}">
        <p14:creationId xmlns:p14="http://schemas.microsoft.com/office/powerpoint/2010/main" val="3407215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923202" y="609598"/>
            <a:ext cx="7921552"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Soil Disturbance Intensity Indicator</a:t>
            </a:r>
          </a:p>
        </p:txBody>
      </p:sp>
      <p:pic>
        <p:nvPicPr>
          <p:cNvPr id="2" name="Picture 1" descr="Table for the Soil Disturbance Intensity indicator decribing rating/scoring, applicable resource concerns and box for entering score">
            <a:extLst>
              <a:ext uri="{FF2B5EF4-FFF2-40B4-BE49-F238E27FC236}">
                <a16:creationId xmlns:a16="http://schemas.microsoft.com/office/drawing/2014/main" id="{B012D867-A8ED-6F91-3F37-107DEAB207AC}"/>
              </a:ext>
            </a:extLst>
          </p:cNvPr>
          <p:cNvPicPr>
            <a:picLocks noChangeAspect="1"/>
          </p:cNvPicPr>
          <p:nvPr/>
        </p:nvPicPr>
        <p:blipFill>
          <a:blip r:embed="rId3"/>
          <a:stretch>
            <a:fillRect/>
          </a:stretch>
        </p:blipFill>
        <p:spPr>
          <a:xfrm>
            <a:off x="388620" y="1221590"/>
            <a:ext cx="8366760" cy="2288408"/>
          </a:xfrm>
          <a:prstGeom prst="rect">
            <a:avLst/>
          </a:prstGeom>
        </p:spPr>
      </p:pic>
      <p:pic>
        <p:nvPicPr>
          <p:cNvPr id="9" name="Picture 8" descr="Photos of faint wheel tracks, shallow wheel tracks, and deep ruts in forest settings">
            <a:extLst>
              <a:ext uri="{FF2B5EF4-FFF2-40B4-BE49-F238E27FC236}">
                <a16:creationId xmlns:a16="http://schemas.microsoft.com/office/drawing/2014/main" id="{2D2AF5BD-1A67-E0D4-818B-9402815FF52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07886" y="3672152"/>
            <a:ext cx="7328227" cy="1828800"/>
          </a:xfrm>
          <a:prstGeom prst="rect">
            <a:avLst/>
          </a:prstGeom>
          <a:noFill/>
        </p:spPr>
      </p:pic>
      <p:sp>
        <p:nvSpPr>
          <p:cNvPr id="10" name="TextBox 9">
            <a:extLst>
              <a:ext uri="{FF2B5EF4-FFF2-40B4-BE49-F238E27FC236}">
                <a16:creationId xmlns:a16="http://schemas.microsoft.com/office/drawing/2014/main" id="{3D88D6C3-4A7E-EF82-BF08-B1C0173205C3}"/>
              </a:ext>
            </a:extLst>
          </p:cNvPr>
          <p:cNvSpPr txBox="1"/>
          <p:nvPr/>
        </p:nvSpPr>
        <p:spPr>
          <a:xfrm>
            <a:off x="592654" y="5534819"/>
            <a:ext cx="8126479" cy="646331"/>
          </a:xfrm>
          <a:prstGeom prst="rect">
            <a:avLst/>
          </a:prstGeom>
          <a:noFill/>
        </p:spPr>
        <p:txBody>
          <a:bodyPr wrap="square">
            <a:spAutoFit/>
          </a:bodyPr>
          <a:lstStyle/>
          <a:p>
            <a:r>
              <a:rPr lang="en-US" sz="1200" b="1" dirty="0">
                <a:latin typeface="Montserrat" pitchFamily="2" charset="0"/>
                <a:ea typeface="Calibri" panose="020F0502020204030204" pitchFamily="34" charset="0"/>
              </a:rPr>
              <a:t>Examples of low disturbance intensity with faint tracks following mastication of invasive understory woody species with a tracked skid steer (a), moderate disturbance intensity of shallow wheel tracks (b), and deep ruts from harvest equipment indicating severe disturbance (c). </a:t>
            </a:r>
            <a:endParaRPr lang="en-US" sz="1200" b="1" dirty="0">
              <a:latin typeface="Montserrat" pitchFamily="2" charset="0"/>
            </a:endParaRPr>
          </a:p>
        </p:txBody>
      </p:sp>
    </p:spTree>
    <p:extLst>
      <p:ext uri="{BB962C8B-B14F-4D97-AF65-F5344CB8AC3E}">
        <p14:creationId xmlns:p14="http://schemas.microsoft.com/office/powerpoint/2010/main" val="27650140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 uri="{C183D7F6-B498-43B3-948B-1728B52AA6E4}">
                <adec:decorative xmlns:adec="http://schemas.microsoft.com/office/drawing/2017/decorative" val="1"/>
              </a:ext>
            </a:extLst>
          </p:cNvPr>
          <p:cNvSpPr txBox="1">
            <a:spLocks noGrp="1"/>
          </p:cNvSpPr>
          <p:nvPr>
            <p:ph type="title" idx="4294967295"/>
          </p:nvPr>
        </p:nvSpPr>
        <p:spPr>
          <a:xfrm>
            <a:off x="1342654" y="632021"/>
            <a:ext cx="7423313" cy="530915"/>
          </a:xfrm>
          <a:prstGeom prst="rect">
            <a:avLst/>
          </a:prstGeom>
          <a:solidFill>
            <a:schemeClr val="bg1"/>
          </a:solid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Forest Soil Disturbance Examples</a:t>
            </a:r>
          </a:p>
        </p:txBody>
      </p:sp>
      <p:pic>
        <p:nvPicPr>
          <p:cNvPr id="8" name="Picture 7">
            <a:extLst>
              <a:ext uri="{FF2B5EF4-FFF2-40B4-BE49-F238E27FC236}">
                <a16:creationId xmlns:a16="http://schemas.microsoft.com/office/drawing/2014/main" id="{DC74B88C-D9E0-9E86-A6C8-EE8C7913CB7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347" y="1403777"/>
            <a:ext cx="3798584" cy="2523527"/>
          </a:xfrm>
          <a:prstGeom prst="rect">
            <a:avLst/>
          </a:prstGeom>
        </p:spPr>
      </p:pic>
      <p:pic>
        <p:nvPicPr>
          <p:cNvPr id="7" name="Picture 6">
            <a:extLst>
              <a:ext uri="{FF2B5EF4-FFF2-40B4-BE49-F238E27FC236}">
                <a16:creationId xmlns:a16="http://schemas.microsoft.com/office/drawing/2014/main" id="{11D68C3F-1772-4433-55C8-9F4502BBC6FD}"/>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932438" y="1728009"/>
            <a:ext cx="3314699" cy="2486024"/>
          </a:xfrm>
          <a:prstGeom prst="rect">
            <a:avLst/>
          </a:prstGeom>
        </p:spPr>
      </p:pic>
      <p:sp>
        <p:nvSpPr>
          <p:cNvPr id="3" name="TextBox 2">
            <a:extLst>
              <a:ext uri="{FF2B5EF4-FFF2-40B4-BE49-F238E27FC236}">
                <a16:creationId xmlns:a16="http://schemas.microsoft.com/office/drawing/2014/main" id="{7C123E9F-5DC6-0C8A-C0D8-2873B1FF787B}"/>
              </a:ext>
              <a:ext uri="{C183D7F6-B498-43B3-948B-1728B52AA6E4}">
                <adec:decorative xmlns:adec="http://schemas.microsoft.com/office/drawing/2017/decorative" val="1"/>
              </a:ext>
            </a:extLst>
          </p:cNvPr>
          <p:cNvSpPr txBox="1"/>
          <p:nvPr/>
        </p:nvSpPr>
        <p:spPr>
          <a:xfrm>
            <a:off x="4687510" y="1797784"/>
            <a:ext cx="1441233" cy="1631216"/>
          </a:xfrm>
          <a:prstGeom prst="rect">
            <a:avLst/>
          </a:prstGeom>
          <a:noFill/>
        </p:spPr>
        <p:txBody>
          <a:bodyPr wrap="square" rtlCol="0">
            <a:spAutoFit/>
          </a:bodyPr>
          <a:lstStyle/>
          <a:p>
            <a:r>
              <a:rPr lang="en-US" sz="2000" b="1" dirty="0"/>
              <a:t>May include legacy or recent erosion</a:t>
            </a:r>
          </a:p>
        </p:txBody>
      </p:sp>
      <p:sp>
        <p:nvSpPr>
          <p:cNvPr id="10" name="TextBox 9">
            <a:extLst>
              <a:ext uri="{FF2B5EF4-FFF2-40B4-BE49-F238E27FC236}">
                <a16:creationId xmlns:a16="http://schemas.microsoft.com/office/drawing/2014/main" id="{1FF71BEC-7A1F-14B9-0870-AA863EF39E19}"/>
              </a:ext>
              <a:ext uri="{C183D7F6-B498-43B3-948B-1728B52AA6E4}">
                <adec:decorative xmlns:adec="http://schemas.microsoft.com/office/drawing/2017/decorative" val="1"/>
              </a:ext>
            </a:extLst>
          </p:cNvPr>
          <p:cNvSpPr txBox="1"/>
          <p:nvPr/>
        </p:nvSpPr>
        <p:spPr>
          <a:xfrm>
            <a:off x="563434" y="4144861"/>
            <a:ext cx="1558440" cy="400110"/>
          </a:xfrm>
          <a:prstGeom prst="rect">
            <a:avLst/>
          </a:prstGeom>
          <a:noFill/>
          <a:ln w="38100">
            <a:noFill/>
          </a:ln>
        </p:spPr>
        <p:txBody>
          <a:bodyPr wrap="none" rtlCol="0">
            <a:spAutoFit/>
          </a:bodyPr>
          <a:lstStyle/>
          <a:p>
            <a:r>
              <a:rPr lang="en-US" sz="2000" b="1" dirty="0">
                <a:solidFill>
                  <a:srgbClr val="002060"/>
                </a:solidFill>
                <a:latin typeface="Montserrat" pitchFamily="2" charset="0"/>
                <a:cs typeface="Arial" panose="020B0604020202020204" pitchFamily="34" charset="0"/>
              </a:rPr>
              <a:t>Locations:</a:t>
            </a:r>
          </a:p>
        </p:txBody>
      </p:sp>
      <p:sp>
        <p:nvSpPr>
          <p:cNvPr id="6" name="TextBox 5">
            <a:extLst>
              <a:ext uri="{FF2B5EF4-FFF2-40B4-BE49-F238E27FC236}">
                <a16:creationId xmlns:a16="http://schemas.microsoft.com/office/drawing/2014/main" id="{D309228B-B361-8FC6-61DC-2A10F00D1561}"/>
              </a:ext>
              <a:ext uri="{C183D7F6-B498-43B3-948B-1728B52AA6E4}">
                <adec:decorative xmlns:adec="http://schemas.microsoft.com/office/drawing/2017/decorative" val="1"/>
              </a:ext>
            </a:extLst>
          </p:cNvPr>
          <p:cNvSpPr txBox="1"/>
          <p:nvPr/>
        </p:nvSpPr>
        <p:spPr>
          <a:xfrm>
            <a:off x="671268" y="4617989"/>
            <a:ext cx="1423788" cy="923330"/>
          </a:xfrm>
          <a:prstGeom prst="rect">
            <a:avLst/>
          </a:prstGeom>
          <a:noFill/>
          <a:ln w="38100">
            <a:solidFill>
              <a:srgbClr val="FF0000"/>
            </a:solidFill>
          </a:ln>
        </p:spPr>
        <p:txBody>
          <a:bodyPr wrap="none" rtlCol="0">
            <a:spAutoFit/>
          </a:bodyPr>
          <a:lstStyle/>
          <a:p>
            <a:r>
              <a:rPr lang="en-US" b="1" dirty="0">
                <a:latin typeface="Montserrat" pitchFamily="2" charset="0"/>
                <a:cs typeface="Arial" panose="020B0604020202020204" pitchFamily="34" charset="0"/>
              </a:rPr>
              <a:t>Roads	</a:t>
            </a:r>
          </a:p>
          <a:p>
            <a:r>
              <a:rPr lang="en-US" b="1" dirty="0">
                <a:latin typeface="Montserrat" pitchFamily="2" charset="0"/>
                <a:cs typeface="Arial" panose="020B0604020202020204" pitchFamily="34" charset="0"/>
              </a:rPr>
              <a:t>Skid Trails</a:t>
            </a:r>
          </a:p>
          <a:p>
            <a:r>
              <a:rPr lang="en-US" b="1" dirty="0">
                <a:latin typeface="Montserrat" pitchFamily="2" charset="0"/>
                <a:cs typeface="Arial" panose="020B0604020202020204" pitchFamily="34" charset="0"/>
              </a:rPr>
              <a:t>Landings</a:t>
            </a:r>
          </a:p>
        </p:txBody>
      </p:sp>
      <p:sp>
        <p:nvSpPr>
          <p:cNvPr id="11" name="TextBox 10">
            <a:extLst>
              <a:ext uri="{FF2B5EF4-FFF2-40B4-BE49-F238E27FC236}">
                <a16:creationId xmlns:a16="http://schemas.microsoft.com/office/drawing/2014/main" id="{129FAC20-5007-4D0F-DC20-116FE629BB72}"/>
              </a:ext>
              <a:ext uri="{C183D7F6-B498-43B3-948B-1728B52AA6E4}">
                <adec:decorative xmlns:adec="http://schemas.microsoft.com/office/drawing/2017/decorative" val="1"/>
              </a:ext>
            </a:extLst>
          </p:cNvPr>
          <p:cNvSpPr txBox="1"/>
          <p:nvPr/>
        </p:nvSpPr>
        <p:spPr>
          <a:xfrm>
            <a:off x="2754206" y="4102344"/>
            <a:ext cx="1340432" cy="400110"/>
          </a:xfrm>
          <a:prstGeom prst="rect">
            <a:avLst/>
          </a:prstGeom>
          <a:noFill/>
          <a:ln w="38100">
            <a:noFill/>
          </a:ln>
        </p:spPr>
        <p:txBody>
          <a:bodyPr wrap="none" rtlCol="0">
            <a:spAutoFit/>
          </a:bodyPr>
          <a:lstStyle/>
          <a:p>
            <a:r>
              <a:rPr lang="en-US" sz="2000" b="1" dirty="0">
                <a:solidFill>
                  <a:srgbClr val="002060"/>
                </a:solidFill>
                <a:latin typeface="Montserrat" pitchFamily="2" charset="0"/>
                <a:cs typeface="Arial" panose="020B0604020202020204" pitchFamily="34" charset="0"/>
              </a:rPr>
              <a:t>Impacts:</a:t>
            </a:r>
          </a:p>
        </p:txBody>
      </p:sp>
      <p:sp>
        <p:nvSpPr>
          <p:cNvPr id="9" name="TextBox 8">
            <a:extLst>
              <a:ext uri="{FF2B5EF4-FFF2-40B4-BE49-F238E27FC236}">
                <a16:creationId xmlns:a16="http://schemas.microsoft.com/office/drawing/2014/main" id="{AFD29B6E-39C3-4C7F-0C3C-A6EA821F278C}"/>
              </a:ext>
              <a:ext uri="{C183D7F6-B498-43B3-948B-1728B52AA6E4}">
                <adec:decorative xmlns:adec="http://schemas.microsoft.com/office/drawing/2017/decorative" val="1"/>
              </a:ext>
            </a:extLst>
          </p:cNvPr>
          <p:cNvSpPr txBox="1"/>
          <p:nvPr/>
        </p:nvSpPr>
        <p:spPr>
          <a:xfrm>
            <a:off x="2827122" y="4617989"/>
            <a:ext cx="1665841" cy="923330"/>
          </a:xfrm>
          <a:prstGeom prst="rect">
            <a:avLst/>
          </a:prstGeom>
          <a:noFill/>
          <a:ln w="38100">
            <a:solidFill>
              <a:srgbClr val="FF0000"/>
            </a:solidFill>
          </a:ln>
        </p:spPr>
        <p:txBody>
          <a:bodyPr wrap="none" rtlCol="0">
            <a:spAutoFit/>
          </a:bodyPr>
          <a:lstStyle/>
          <a:p>
            <a:r>
              <a:rPr lang="en-US" b="1" dirty="0">
                <a:latin typeface="Montserrat" pitchFamily="2" charset="0"/>
                <a:cs typeface="Arial" panose="020B0604020202020204" pitchFamily="34" charset="0"/>
              </a:rPr>
              <a:t>Compaction</a:t>
            </a:r>
          </a:p>
          <a:p>
            <a:r>
              <a:rPr lang="en-US" b="1" dirty="0">
                <a:latin typeface="Montserrat" pitchFamily="2" charset="0"/>
                <a:cs typeface="Arial" panose="020B0604020202020204" pitchFamily="34" charset="0"/>
              </a:rPr>
              <a:t>Ruts</a:t>
            </a:r>
          </a:p>
          <a:p>
            <a:r>
              <a:rPr lang="en-US" b="1" dirty="0">
                <a:latin typeface="Montserrat" pitchFamily="2" charset="0"/>
                <a:cs typeface="Arial" panose="020B0604020202020204" pitchFamily="34" charset="0"/>
              </a:rPr>
              <a:t>Scalping</a:t>
            </a:r>
          </a:p>
        </p:txBody>
      </p:sp>
      <p:sp>
        <p:nvSpPr>
          <p:cNvPr id="4" name="TextBox 3">
            <a:extLst>
              <a:ext uri="{FF2B5EF4-FFF2-40B4-BE49-F238E27FC236}">
                <a16:creationId xmlns:a16="http://schemas.microsoft.com/office/drawing/2014/main" id="{5E020E77-EC92-5E0C-F4F2-A0DD92F9774F}"/>
              </a:ext>
              <a:ext uri="{C183D7F6-B498-43B3-948B-1728B52AA6E4}">
                <adec:decorative xmlns:adec="http://schemas.microsoft.com/office/drawing/2017/decorative" val="1"/>
              </a:ext>
            </a:extLst>
          </p:cNvPr>
          <p:cNvSpPr txBox="1"/>
          <p:nvPr/>
        </p:nvSpPr>
        <p:spPr>
          <a:xfrm>
            <a:off x="6159360" y="4818838"/>
            <a:ext cx="3018173" cy="423311"/>
          </a:xfrm>
          <a:prstGeom prst="rect">
            <a:avLst/>
          </a:prstGeom>
          <a:noFill/>
        </p:spPr>
        <p:txBody>
          <a:bodyPr wrap="square" rtlCol="0">
            <a:noAutofit/>
          </a:bodyPr>
          <a:lstStyle/>
          <a:p>
            <a:r>
              <a:rPr lang="en-US" sz="1200" b="1" dirty="0">
                <a:latin typeface="Montserrat" pitchFamily="2" charset="0"/>
                <a:cs typeface="Arial" panose="020B0604020202020204" pitchFamily="34" charset="0"/>
              </a:rPr>
              <a:t>Photo Credits: Dennis Landwehr,</a:t>
            </a:r>
          </a:p>
          <a:p>
            <a:r>
              <a:rPr lang="en-US" sz="1200" b="1" dirty="0">
                <a:latin typeface="Montserrat" pitchFamily="2" charset="0"/>
                <a:cs typeface="Arial" panose="020B0604020202020204" pitchFamily="34" charset="0"/>
              </a:rPr>
              <a:t>U.S. Forest Service, Retired</a:t>
            </a:r>
          </a:p>
        </p:txBody>
      </p:sp>
      <p:sp>
        <p:nvSpPr>
          <p:cNvPr id="12" name="TextBox 11">
            <a:extLst>
              <a:ext uri="{FF2B5EF4-FFF2-40B4-BE49-F238E27FC236}">
                <a16:creationId xmlns:a16="http://schemas.microsoft.com/office/drawing/2014/main" id="{7A3AB0F0-B2DA-0615-2366-B156BE048291}"/>
              </a:ext>
              <a:ext uri="{C183D7F6-B498-43B3-948B-1728B52AA6E4}">
                <adec:decorative xmlns:adec="http://schemas.microsoft.com/office/drawing/2017/decorative" val="1"/>
              </a:ext>
            </a:extLst>
          </p:cNvPr>
          <p:cNvSpPr txBox="1"/>
          <p:nvPr/>
        </p:nvSpPr>
        <p:spPr>
          <a:xfrm>
            <a:off x="197028" y="5727915"/>
            <a:ext cx="8809319" cy="461665"/>
          </a:xfrm>
          <a:prstGeom prst="rect">
            <a:avLst/>
          </a:prstGeom>
          <a:noFill/>
        </p:spPr>
        <p:txBody>
          <a:bodyPr wrap="square">
            <a:spAutoFit/>
          </a:bodyPr>
          <a:lstStyle/>
          <a:p>
            <a:r>
              <a:rPr lang="en-US" sz="1200" b="1" dirty="0">
                <a:latin typeface="Montserrat" pitchFamily="2" charset="0"/>
              </a:rPr>
              <a:t>Cambi et al., 2015. </a:t>
            </a:r>
            <a:r>
              <a:rPr lang="en-US" sz="1200" b="1" dirty="0">
                <a:latin typeface="Montserrat" pitchFamily="2" charset="0"/>
                <a:hlinkClick r:id="rId5"/>
              </a:rPr>
              <a:t>https://doi.org/10.1016/j.foreco.2014.11.022</a:t>
            </a:r>
            <a:endParaRPr lang="en-US" sz="1200" b="1" dirty="0">
              <a:latin typeface="Montserrat" pitchFamily="2" charset="0"/>
            </a:endParaRPr>
          </a:p>
          <a:p>
            <a:r>
              <a:rPr lang="en-US" sz="1200" b="1" dirty="0">
                <a:latin typeface="Montserrat" pitchFamily="2" charset="0"/>
              </a:rPr>
              <a:t>Crawford et al., 2021.  </a:t>
            </a:r>
            <a:r>
              <a:rPr lang="en-US" sz="1200" b="1" dirty="0">
                <a:latin typeface="Montserrat" pitchFamily="2" charset="0"/>
                <a:hlinkClick r:id="rId6"/>
              </a:rPr>
              <a:t>https://doi.org/10.2737/RMRS-GTR-421</a:t>
            </a:r>
            <a:endParaRPr lang="en-US" sz="1350" b="1" dirty="0">
              <a:latin typeface="Montserrat" pitchFamily="2" charset="0"/>
            </a:endParaRPr>
          </a:p>
        </p:txBody>
      </p:sp>
    </p:spTree>
    <p:extLst>
      <p:ext uri="{BB962C8B-B14F-4D97-AF65-F5344CB8AC3E}">
        <p14:creationId xmlns:p14="http://schemas.microsoft.com/office/powerpoint/2010/main" val="3992813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2197655" y="778918"/>
            <a:ext cx="5220638"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Forest Soil Disturbance </a:t>
            </a:r>
          </a:p>
        </p:txBody>
      </p:sp>
      <p:sp>
        <p:nvSpPr>
          <p:cNvPr id="4" name="TextBox 3">
            <a:extLst>
              <a:ext uri="{FF2B5EF4-FFF2-40B4-BE49-F238E27FC236}">
                <a16:creationId xmlns:a16="http://schemas.microsoft.com/office/drawing/2014/main" id="{14C18529-2DFB-F471-3A5E-E796C4A427C7}"/>
              </a:ext>
            </a:extLst>
          </p:cNvPr>
          <p:cNvSpPr txBox="1"/>
          <p:nvPr/>
        </p:nvSpPr>
        <p:spPr>
          <a:xfrm>
            <a:off x="224765" y="5664227"/>
            <a:ext cx="5969558" cy="461665"/>
          </a:xfrm>
          <a:prstGeom prst="rect">
            <a:avLst/>
          </a:prstGeom>
          <a:noFill/>
        </p:spPr>
        <p:txBody>
          <a:bodyPr wrap="square">
            <a:spAutoFit/>
          </a:bodyPr>
          <a:lstStyle/>
          <a:p>
            <a:r>
              <a:rPr lang="en-US" sz="1200" b="1" dirty="0">
                <a:latin typeface="Montserrat" pitchFamily="2" charset="0"/>
              </a:rPr>
              <a:t>Cambi et al., 2015. </a:t>
            </a:r>
            <a:r>
              <a:rPr lang="en-US" sz="1200" b="1" dirty="0">
                <a:latin typeface="Montserrat" pitchFamily="2" charset="0"/>
                <a:hlinkClick r:id="rId3"/>
              </a:rPr>
              <a:t>https://doi.org/10.1016/j.foreco.2014.11.022</a:t>
            </a:r>
            <a:endParaRPr lang="en-US" sz="1200" b="1" dirty="0">
              <a:latin typeface="Montserrat" pitchFamily="2" charset="0"/>
            </a:endParaRPr>
          </a:p>
          <a:p>
            <a:r>
              <a:rPr lang="en-US" sz="1200" b="1" dirty="0">
                <a:latin typeface="Montserrat" pitchFamily="2" charset="0"/>
              </a:rPr>
              <a:t>Crawford et al., 2021.  </a:t>
            </a:r>
            <a:r>
              <a:rPr lang="en-US" sz="1200" b="1" dirty="0">
                <a:latin typeface="Montserrat" pitchFamily="2" charset="0"/>
                <a:hlinkClick r:id="rId4"/>
              </a:rPr>
              <a:t>https://doi.org/10.2737/RMRS-GTR-421</a:t>
            </a:r>
            <a:endParaRPr lang="en-US" sz="1350" b="1" dirty="0">
              <a:latin typeface="Montserrat" pitchFamily="2" charset="0"/>
            </a:endParaRPr>
          </a:p>
        </p:txBody>
      </p:sp>
      <p:sp>
        <p:nvSpPr>
          <p:cNvPr id="6" name="Rectangle 5">
            <a:extLst>
              <a:ext uri="{FF2B5EF4-FFF2-40B4-BE49-F238E27FC236}">
                <a16:creationId xmlns:a16="http://schemas.microsoft.com/office/drawing/2014/main" id="{DD3F54F6-A13A-A739-4CB0-90D466B90848}"/>
              </a:ext>
            </a:extLst>
          </p:cNvPr>
          <p:cNvSpPr/>
          <p:nvPr/>
        </p:nvSpPr>
        <p:spPr>
          <a:xfrm>
            <a:off x="200025" y="1558499"/>
            <a:ext cx="8743950" cy="3416320"/>
          </a:xfrm>
          <a:prstGeom prst="rect">
            <a:avLst/>
          </a:prstGeom>
        </p:spPr>
        <p:txBody>
          <a:bodyPr wrap="square">
            <a:spAutoFit/>
          </a:bodyPr>
          <a:lstStyle/>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Physical soil disturbance by soil compaction, rutting, and scalping</a:t>
            </a:r>
          </a:p>
          <a:p>
            <a:pPr>
              <a:buClr>
                <a:srgbClr val="785135"/>
              </a:buClr>
              <a:buSzPct val="150000"/>
            </a:pPr>
            <a:r>
              <a:rPr lang="en-US" b="1" dirty="0">
                <a:solidFill>
                  <a:srgbClr val="000000"/>
                </a:solidFill>
                <a:latin typeface="Montserrat" pitchFamily="2" charset="0"/>
                <a:cs typeface="Calibri" panose="020F0502020204030204" pitchFamily="34" charset="0"/>
              </a:rPr>
              <a:t>     (litter and surface soil) can be infrequent but severe with potentially </a:t>
            </a:r>
          </a:p>
          <a:p>
            <a:pPr>
              <a:buClr>
                <a:srgbClr val="785135"/>
              </a:buClr>
              <a:buSzPct val="150000"/>
            </a:pPr>
            <a:r>
              <a:rPr lang="en-US" b="1" dirty="0">
                <a:solidFill>
                  <a:srgbClr val="000000"/>
                </a:solidFill>
                <a:latin typeface="Montserrat" pitchFamily="2" charset="0"/>
                <a:cs typeface="Calibri" panose="020F0502020204030204" pitchFamily="34" charset="0"/>
              </a:rPr>
              <a:t>     long-term effects  </a:t>
            </a:r>
          </a:p>
          <a:p>
            <a:pPr marL="257175" indent="-257175">
              <a:buClr>
                <a:srgbClr val="785135"/>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Especially (but not limited to) roads, skid trails, and landings </a:t>
            </a:r>
          </a:p>
          <a:p>
            <a:pPr marL="257175" indent="-257175">
              <a:buClr>
                <a:srgbClr val="785135"/>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Modern forestry equipment and practice guidelines (e.g., harvest</a:t>
            </a:r>
          </a:p>
          <a:p>
            <a:pPr>
              <a:buClr>
                <a:srgbClr val="785135"/>
              </a:buClr>
              <a:buSzPct val="150000"/>
            </a:pPr>
            <a:r>
              <a:rPr lang="en-US" b="1" dirty="0">
                <a:solidFill>
                  <a:srgbClr val="000000"/>
                </a:solidFill>
                <a:latin typeface="Montserrat" pitchFamily="2" charset="0"/>
                <a:cs typeface="Calibri" panose="020F0502020204030204" pitchFamily="34" charset="0"/>
              </a:rPr>
              <a:t>     when soil is frozen) can reduce or avoid most impacts</a:t>
            </a:r>
          </a:p>
          <a:p>
            <a:pPr marL="257175" indent="-257175">
              <a:buClr>
                <a:srgbClr val="785135"/>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Livestock trails may also lead to compaction and rutting</a:t>
            </a:r>
          </a:p>
          <a:p>
            <a:pPr marL="257175" indent="-257175">
              <a:buClr>
                <a:srgbClr val="785135"/>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May include impacts from legacy or recent soil erosion</a:t>
            </a:r>
          </a:p>
        </p:txBody>
      </p:sp>
    </p:spTree>
    <p:extLst>
      <p:ext uri="{BB962C8B-B14F-4D97-AF65-F5344CB8AC3E}">
        <p14:creationId xmlns:p14="http://schemas.microsoft.com/office/powerpoint/2010/main" val="4140637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9BCC61A3-762F-0357-CAAE-ADC9203EA46F}"/>
              </a:ext>
              <a:ext uri="{C183D7F6-B498-43B3-948B-1728B52AA6E4}">
                <adec:decorative xmlns:adec="http://schemas.microsoft.com/office/drawing/2017/decorative" val="1"/>
              </a:ext>
            </a:extLst>
          </p:cNvPr>
          <p:cNvSpPr txBox="1">
            <a:spLocks noGrp="1"/>
          </p:cNvSpPr>
          <p:nvPr>
            <p:ph type="title" idx="4294967295"/>
          </p:nvPr>
        </p:nvSpPr>
        <p:spPr>
          <a:xfrm>
            <a:off x="284641" y="1039755"/>
            <a:ext cx="1613487" cy="992579"/>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9567B"/>
                </a:solidFill>
                <a:effectLst/>
                <a:uLnTx/>
                <a:uFillTx/>
                <a:latin typeface="+mj-lt"/>
                <a:ea typeface="+mn-ea"/>
                <a:cs typeface="Arial" panose="020B0604020202020204" pitchFamily="34" charset="0"/>
              </a:rPr>
              <a:t>FIFSHA</a:t>
            </a:r>
            <a:br>
              <a:rPr kumimoji="0" lang="en-US" sz="3000" b="1" i="0" u="none" strike="noStrike" kern="1200" cap="none" spc="0" normalizeH="0" baseline="0" noProof="0" dirty="0">
                <a:ln>
                  <a:noFill/>
                </a:ln>
                <a:solidFill>
                  <a:srgbClr val="19567B"/>
                </a:solidFill>
                <a:effectLst/>
                <a:uLnTx/>
                <a:uFillTx/>
                <a:latin typeface="+mj-lt"/>
                <a:ea typeface="+mn-ea"/>
                <a:cs typeface="Arial" panose="020B0604020202020204" pitchFamily="34" charset="0"/>
              </a:rPr>
            </a:br>
            <a:r>
              <a:rPr kumimoji="0" lang="en-US" sz="3000" b="1" i="0" u="none" strike="noStrike" kern="1200" cap="none" spc="0" normalizeH="0" baseline="0" noProof="0" dirty="0">
                <a:ln>
                  <a:noFill/>
                </a:ln>
                <a:solidFill>
                  <a:srgbClr val="19567B"/>
                </a:solidFill>
                <a:effectLst/>
                <a:uLnTx/>
                <a:uFillTx/>
                <a:latin typeface="+mj-lt"/>
                <a:ea typeface="+mn-ea"/>
                <a:cs typeface="Arial" panose="020B0604020202020204" pitchFamily="34" charset="0"/>
              </a:rPr>
              <a:t>Page 3</a:t>
            </a:r>
          </a:p>
        </p:txBody>
      </p:sp>
      <p:pic>
        <p:nvPicPr>
          <p:cNvPr id="2" name="Picture 1">
            <a:extLst>
              <a:ext uri="{FF2B5EF4-FFF2-40B4-BE49-F238E27FC236}">
                <a16:creationId xmlns:a16="http://schemas.microsoft.com/office/drawing/2014/main" id="{ADFB28F8-2608-2125-5281-C4B9CB45D01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236841" y="845576"/>
            <a:ext cx="6827520" cy="5120640"/>
          </a:xfrm>
          <a:prstGeom prst="rect">
            <a:avLst/>
          </a:prstGeom>
        </p:spPr>
      </p:pic>
      <p:sp>
        <p:nvSpPr>
          <p:cNvPr id="6" name="TextBox 5">
            <a:extLst>
              <a:ext uri="{FF2B5EF4-FFF2-40B4-BE49-F238E27FC236}">
                <a16:creationId xmlns:a16="http://schemas.microsoft.com/office/drawing/2014/main" id="{9A085F04-63E1-D555-1996-1C77E19A1937}"/>
              </a:ext>
              <a:ext uri="{C183D7F6-B498-43B3-948B-1728B52AA6E4}">
                <adec:decorative xmlns:adec="http://schemas.microsoft.com/office/drawing/2017/decorative" val="1"/>
              </a:ext>
            </a:extLst>
          </p:cNvPr>
          <p:cNvSpPr txBox="1"/>
          <p:nvPr/>
        </p:nvSpPr>
        <p:spPr>
          <a:xfrm>
            <a:off x="100781" y="4011835"/>
            <a:ext cx="2079525" cy="1954381"/>
          </a:xfrm>
          <a:prstGeom prst="rect">
            <a:avLst/>
          </a:prstGeom>
          <a:noFill/>
        </p:spPr>
        <p:txBody>
          <a:bodyPr wrap="square">
            <a:spAutoFit/>
          </a:bodyPr>
          <a:lstStyle/>
          <a:p>
            <a:r>
              <a:rPr lang="en-US" sz="1100" b="1" baseline="30000" dirty="0"/>
              <a:t>1/ </a:t>
            </a:r>
            <a:r>
              <a:rPr lang="en-US" sz="1100" b="1" dirty="0"/>
              <a:t>Soil Structure Indicator note: If the soil survey confirms a natural platy structure anywhere within the upper 30 cm (12 in), and there is no other indication of human-induced compaction, please enter a FIFSHA Score of 5 for this indicator.</a:t>
            </a:r>
          </a:p>
        </p:txBody>
      </p:sp>
    </p:spTree>
    <p:extLst>
      <p:ext uri="{BB962C8B-B14F-4D97-AF65-F5344CB8AC3E}">
        <p14:creationId xmlns:p14="http://schemas.microsoft.com/office/powerpoint/2010/main" val="2689657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9BCC61A3-762F-0357-CAAE-ADC9203EA46F}"/>
              </a:ext>
            </a:extLst>
          </p:cNvPr>
          <p:cNvSpPr txBox="1">
            <a:spLocks noGrp="1"/>
          </p:cNvSpPr>
          <p:nvPr>
            <p:ph type="title" idx="4294967295"/>
          </p:nvPr>
        </p:nvSpPr>
        <p:spPr>
          <a:xfrm>
            <a:off x="894736" y="667618"/>
            <a:ext cx="7747819"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9567B"/>
                </a:solidFill>
                <a:effectLst/>
                <a:uLnTx/>
                <a:uFillTx/>
                <a:latin typeface="+mj-lt"/>
                <a:ea typeface="+mn-ea"/>
                <a:cs typeface="Arial" panose="020B0604020202020204" pitchFamily="34" charset="0"/>
              </a:rPr>
              <a:t>Applying the FIFSHA – Exposing Soil</a:t>
            </a:r>
          </a:p>
        </p:txBody>
      </p:sp>
      <p:pic>
        <p:nvPicPr>
          <p:cNvPr id="3" name="Picture 2" descr="Photos of shovel removing soil with pine needle litter on the surface">
            <a:extLst>
              <a:ext uri="{FF2B5EF4-FFF2-40B4-BE49-F238E27FC236}">
                <a16:creationId xmlns:a16="http://schemas.microsoft.com/office/drawing/2014/main" id="{BD49C236-F3FE-7E6C-3222-16DF02231C79}"/>
              </a:ext>
            </a:extLst>
          </p:cNvPr>
          <p:cNvPicPr>
            <a:picLocks noChangeAspect="1"/>
          </p:cNvPicPr>
          <p:nvPr/>
        </p:nvPicPr>
        <p:blipFill>
          <a:blip r:embed="rId3"/>
          <a:stretch>
            <a:fillRect/>
          </a:stretch>
        </p:blipFill>
        <p:spPr>
          <a:xfrm>
            <a:off x="334298" y="1317660"/>
            <a:ext cx="8480178" cy="2902066"/>
          </a:xfrm>
          <a:prstGeom prst="rect">
            <a:avLst/>
          </a:prstGeom>
        </p:spPr>
      </p:pic>
      <p:sp>
        <p:nvSpPr>
          <p:cNvPr id="4" name="TextBox 3">
            <a:extLst>
              <a:ext uri="{FF2B5EF4-FFF2-40B4-BE49-F238E27FC236}">
                <a16:creationId xmlns:a16="http://schemas.microsoft.com/office/drawing/2014/main" id="{5EF36BE0-0B2F-B7AE-46E4-76B1C9415C94}"/>
              </a:ext>
            </a:extLst>
          </p:cNvPr>
          <p:cNvSpPr txBox="1"/>
          <p:nvPr/>
        </p:nvSpPr>
        <p:spPr>
          <a:xfrm>
            <a:off x="412955" y="4532428"/>
            <a:ext cx="8401521" cy="1657954"/>
          </a:xfrm>
          <a:prstGeom prst="rect">
            <a:avLst/>
          </a:prstGeom>
          <a:noFill/>
        </p:spPr>
        <p:txBody>
          <a:bodyPr wrap="square">
            <a:spAutoFit/>
          </a:bodyPr>
          <a:lstStyle/>
          <a:p>
            <a:pPr algn="just">
              <a:lnSpc>
                <a:spcPct val="107000"/>
              </a:lnSpc>
            </a:pPr>
            <a:r>
              <a:rPr lang="en-US" sz="1600" b="1" kern="100" dirty="0">
                <a:latin typeface="Montserrat" pitchFamily="2" charset="0"/>
                <a:ea typeface="Calibri" panose="020F0502020204030204" pitchFamily="34" charset="0"/>
                <a:cs typeface="Times New Roman" panose="02020603050405020304" pitchFamily="18" charset="0"/>
              </a:rPr>
              <a:t>Photo of shovel in soil in a pine planting (a), the soil removed (b) and a closeup of the litter layer and roots in the soil (c). </a:t>
            </a:r>
          </a:p>
          <a:p>
            <a:pPr algn="just">
              <a:lnSpc>
                <a:spcPct val="107000"/>
              </a:lnSpc>
            </a:pPr>
            <a:endParaRPr lang="en-US" sz="1600" b="1" kern="100" dirty="0">
              <a:latin typeface="Montserrat" pitchFamily="2" charset="0"/>
              <a:ea typeface="Calibri" panose="020F0502020204030204" pitchFamily="34" charset="0"/>
              <a:cs typeface="Times New Roman" panose="02020603050405020304" pitchFamily="18" charset="0"/>
            </a:endParaRPr>
          </a:p>
          <a:p>
            <a:pPr algn="just">
              <a:lnSpc>
                <a:spcPct val="107000"/>
              </a:lnSpc>
            </a:pPr>
            <a:r>
              <a:rPr lang="en-US" sz="1600" b="1" kern="100" dirty="0">
                <a:latin typeface="Montserrat" pitchFamily="2" charset="0"/>
                <a:ea typeface="Calibri" panose="020F0502020204030204" pitchFamily="34" charset="0"/>
                <a:cs typeface="Times New Roman" panose="02020603050405020304" pitchFamily="18" charset="0"/>
              </a:rPr>
              <a:t>Dig 1 – 3 holes at each FIFSHA assessment site to rate RCs for the </a:t>
            </a:r>
            <a:r>
              <a:rPr lang="en-US" sz="1600" b="1" dirty="0">
                <a:latin typeface="Montserrat" pitchFamily="2" charset="0"/>
              </a:rPr>
              <a:t>Soil Structure, Water Stable Aggregates, Soil Fauna/Biological Diversity, and Roots indicators.</a:t>
            </a:r>
            <a:endParaRPr lang="en-US" sz="1600" b="1" kern="100" dirty="0">
              <a:latin typeface="Montserrat"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948983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 uri="{C183D7F6-B498-43B3-948B-1728B52AA6E4}">
                <adec:decorative xmlns:adec="http://schemas.microsoft.com/office/drawing/2017/decorative" val="1"/>
              </a:ext>
            </a:extLst>
          </p:cNvPr>
          <p:cNvSpPr txBox="1">
            <a:spLocks noGrp="1"/>
          </p:cNvSpPr>
          <p:nvPr>
            <p:ph type="title" idx="4294967295"/>
          </p:nvPr>
        </p:nvSpPr>
        <p:spPr>
          <a:xfrm>
            <a:off x="2094617" y="655317"/>
            <a:ext cx="4925615"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Soil Structure Indicator</a:t>
            </a:r>
          </a:p>
        </p:txBody>
      </p:sp>
      <p:pic>
        <p:nvPicPr>
          <p:cNvPr id="2" name="Picture 1">
            <a:extLst>
              <a:ext uri="{FF2B5EF4-FFF2-40B4-BE49-F238E27FC236}">
                <a16:creationId xmlns:a16="http://schemas.microsoft.com/office/drawing/2014/main" id="{4574FD59-134F-01DF-0097-01BCC1CDD05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97022" y="1320645"/>
            <a:ext cx="8366760" cy="2533845"/>
          </a:xfrm>
          <a:prstGeom prst="rect">
            <a:avLst/>
          </a:prstGeom>
        </p:spPr>
      </p:pic>
      <p:pic>
        <p:nvPicPr>
          <p:cNvPr id="7" name="Picture 6">
            <a:extLst>
              <a:ext uri="{FF2B5EF4-FFF2-40B4-BE49-F238E27FC236}">
                <a16:creationId xmlns:a16="http://schemas.microsoft.com/office/drawing/2014/main" id="{D645259A-AEA0-88A2-D73F-477D9A69922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14946" y="3940820"/>
            <a:ext cx="6203492" cy="1547944"/>
          </a:xfrm>
          <a:prstGeom prst="rect">
            <a:avLst/>
          </a:prstGeom>
          <a:noFill/>
        </p:spPr>
      </p:pic>
      <p:sp>
        <p:nvSpPr>
          <p:cNvPr id="11" name="TextBox 10">
            <a:extLst>
              <a:ext uri="{FF2B5EF4-FFF2-40B4-BE49-F238E27FC236}">
                <a16:creationId xmlns:a16="http://schemas.microsoft.com/office/drawing/2014/main" id="{E4DDFDD9-37E5-4C58-9E9B-9FC2F68A2C50}"/>
              </a:ext>
              <a:ext uri="{C183D7F6-B498-43B3-948B-1728B52AA6E4}">
                <adec:decorative xmlns:adec="http://schemas.microsoft.com/office/drawing/2017/decorative" val="1"/>
              </a:ext>
            </a:extLst>
          </p:cNvPr>
          <p:cNvSpPr txBox="1"/>
          <p:nvPr/>
        </p:nvSpPr>
        <p:spPr>
          <a:xfrm>
            <a:off x="2432248" y="5590327"/>
            <a:ext cx="6617306" cy="673839"/>
          </a:xfrm>
          <a:prstGeom prst="rect">
            <a:avLst/>
          </a:prstGeom>
          <a:noFill/>
        </p:spPr>
        <p:txBody>
          <a:bodyPr wrap="square">
            <a:spAutoFit/>
          </a:bodyPr>
          <a:lstStyle/>
          <a:p>
            <a:pPr>
              <a:lnSpc>
                <a:spcPct val="107000"/>
              </a:lnSpc>
              <a:spcAft>
                <a:spcPts val="600"/>
              </a:spcAft>
            </a:pPr>
            <a:r>
              <a:rPr lang="en-US" sz="1200" b="1" kern="100" dirty="0">
                <a:latin typeface="Montserrat" pitchFamily="2" charset="0"/>
                <a:ea typeface="Calibri" panose="020F0502020204030204" pitchFamily="34" charset="0"/>
                <a:cs typeface="Times New Roman" panose="02020603050405020304" pitchFamily="18" charset="0"/>
              </a:rPr>
              <a:t>Granular soil structure (a), subangular blocky soil structure (b), and weak platy structure (c). All photos are of soil taken from the A horizon of a hardwood forest soil.</a:t>
            </a:r>
          </a:p>
        </p:txBody>
      </p:sp>
      <p:sp>
        <p:nvSpPr>
          <p:cNvPr id="8" name="TextBox 7">
            <a:extLst>
              <a:ext uri="{FF2B5EF4-FFF2-40B4-BE49-F238E27FC236}">
                <a16:creationId xmlns:a16="http://schemas.microsoft.com/office/drawing/2014/main" id="{15E3EF95-0756-291D-FC3C-00CEF0D2380D}"/>
              </a:ext>
              <a:ext uri="{C183D7F6-B498-43B3-948B-1728B52AA6E4}">
                <adec:decorative xmlns:adec="http://schemas.microsoft.com/office/drawing/2017/decorative" val="1"/>
              </a:ext>
            </a:extLst>
          </p:cNvPr>
          <p:cNvSpPr txBox="1"/>
          <p:nvPr/>
        </p:nvSpPr>
        <p:spPr>
          <a:xfrm>
            <a:off x="175099" y="3971683"/>
            <a:ext cx="2300519" cy="1546577"/>
          </a:xfrm>
          <a:prstGeom prst="rect">
            <a:avLst/>
          </a:prstGeom>
          <a:noFill/>
        </p:spPr>
        <p:txBody>
          <a:bodyPr wrap="square">
            <a:spAutoFit/>
          </a:bodyPr>
          <a:lstStyle/>
          <a:p>
            <a:r>
              <a:rPr lang="en-US" sz="1050" b="1" baseline="30000" dirty="0"/>
              <a:t>1/ </a:t>
            </a:r>
            <a:r>
              <a:rPr lang="en-US" sz="1050" b="1" dirty="0"/>
              <a:t>Soil Structure Indicator note: If the soil survey confirms a natural platy structure anywhere within the upper 30 cm (12 in), and there is no other indication of human-induced compaction, please enter a FIFSHA Score of 5 for this indicator.</a:t>
            </a:r>
          </a:p>
        </p:txBody>
      </p:sp>
    </p:spTree>
    <p:extLst>
      <p:ext uri="{BB962C8B-B14F-4D97-AF65-F5344CB8AC3E}">
        <p14:creationId xmlns:p14="http://schemas.microsoft.com/office/powerpoint/2010/main" val="15119000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3064592" y="569218"/>
            <a:ext cx="3851682"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Soil Structure</a:t>
            </a:r>
          </a:p>
        </p:txBody>
      </p:sp>
      <p:pic>
        <p:nvPicPr>
          <p:cNvPr id="6" name="Picture 5" descr="Image of cover of Field Book for Describing and Sampling Soils">
            <a:extLst>
              <a:ext uri="{FF2B5EF4-FFF2-40B4-BE49-F238E27FC236}">
                <a16:creationId xmlns:a16="http://schemas.microsoft.com/office/drawing/2014/main" id="{C9D70AA7-31B2-CD84-0E75-207343396039}"/>
              </a:ext>
            </a:extLst>
          </p:cNvPr>
          <p:cNvPicPr>
            <a:picLocks noChangeAspect="1"/>
          </p:cNvPicPr>
          <p:nvPr/>
        </p:nvPicPr>
        <p:blipFill>
          <a:blip r:embed="rId3"/>
          <a:stretch>
            <a:fillRect/>
          </a:stretch>
        </p:blipFill>
        <p:spPr>
          <a:xfrm>
            <a:off x="853197" y="1200367"/>
            <a:ext cx="2686416" cy="4822957"/>
          </a:xfrm>
          <a:prstGeom prst="rect">
            <a:avLst/>
          </a:prstGeom>
        </p:spPr>
      </p:pic>
      <p:pic>
        <p:nvPicPr>
          <p:cNvPr id="7" name="Picture 6" descr="Image of examples of soil structure types">
            <a:extLst>
              <a:ext uri="{FF2B5EF4-FFF2-40B4-BE49-F238E27FC236}">
                <a16:creationId xmlns:a16="http://schemas.microsoft.com/office/drawing/2014/main" id="{7BAA96B7-12F8-669A-CA75-7185DCEC8E13}"/>
              </a:ext>
            </a:extLst>
          </p:cNvPr>
          <p:cNvPicPr>
            <a:picLocks noChangeAspect="1"/>
          </p:cNvPicPr>
          <p:nvPr/>
        </p:nvPicPr>
        <p:blipFill>
          <a:blip r:embed="rId4"/>
          <a:stretch>
            <a:fillRect/>
          </a:stretch>
        </p:blipFill>
        <p:spPr>
          <a:xfrm>
            <a:off x="4675487" y="1180478"/>
            <a:ext cx="3854034" cy="4187556"/>
          </a:xfrm>
          <a:prstGeom prst="rect">
            <a:avLst/>
          </a:prstGeom>
        </p:spPr>
      </p:pic>
      <p:sp>
        <p:nvSpPr>
          <p:cNvPr id="8" name="TextBox 7">
            <a:extLst>
              <a:ext uri="{FF2B5EF4-FFF2-40B4-BE49-F238E27FC236}">
                <a16:creationId xmlns:a16="http://schemas.microsoft.com/office/drawing/2014/main" id="{B140513E-A217-D7FC-BF55-7D2D0ADAD11C}"/>
              </a:ext>
            </a:extLst>
          </p:cNvPr>
          <p:cNvSpPr txBox="1"/>
          <p:nvPr/>
        </p:nvSpPr>
        <p:spPr>
          <a:xfrm>
            <a:off x="4675487" y="5511403"/>
            <a:ext cx="4171950" cy="830997"/>
          </a:xfrm>
          <a:prstGeom prst="rect">
            <a:avLst/>
          </a:prstGeom>
          <a:noFill/>
        </p:spPr>
        <p:txBody>
          <a:bodyPr wrap="square">
            <a:spAutoFit/>
          </a:bodyPr>
          <a:lstStyle/>
          <a:p>
            <a:r>
              <a:rPr lang="en-US" sz="1200" b="1" dirty="0">
                <a:latin typeface="Montserrat" pitchFamily="2" charset="0"/>
                <a:hlinkClick r:id="rId5"/>
              </a:rPr>
              <a:t>https://www.nrcs.usda.gov/resources/guides-and-instructions/field-book-for-describing-and-sampling-soils</a:t>
            </a:r>
            <a:endParaRPr lang="en-US" sz="1200" b="1" dirty="0">
              <a:latin typeface="Montserrat" pitchFamily="2" charset="0"/>
            </a:endParaRPr>
          </a:p>
          <a:p>
            <a:endParaRPr lang="en-US" sz="1200" b="1" dirty="0">
              <a:latin typeface="Montserrat" pitchFamily="2" charset="0"/>
            </a:endParaRPr>
          </a:p>
        </p:txBody>
      </p:sp>
    </p:spTree>
    <p:extLst>
      <p:ext uri="{BB962C8B-B14F-4D97-AF65-F5344CB8AC3E}">
        <p14:creationId xmlns:p14="http://schemas.microsoft.com/office/powerpoint/2010/main" val="9640507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 uri="{C183D7F6-B498-43B3-948B-1728B52AA6E4}">
                <adec:decorative xmlns:adec="http://schemas.microsoft.com/office/drawing/2017/decorative" val="1"/>
              </a:ext>
            </a:extLst>
          </p:cNvPr>
          <p:cNvSpPr txBox="1">
            <a:spLocks noGrp="1"/>
          </p:cNvSpPr>
          <p:nvPr>
            <p:ph type="title" idx="4294967295"/>
          </p:nvPr>
        </p:nvSpPr>
        <p:spPr>
          <a:xfrm>
            <a:off x="293110" y="712564"/>
            <a:ext cx="8654245"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Forest Soil Bulk Density &amp; Available Water</a:t>
            </a:r>
          </a:p>
        </p:txBody>
      </p:sp>
      <p:pic>
        <p:nvPicPr>
          <p:cNvPr id="3" name="Picture 2">
            <a:extLst>
              <a:ext uri="{FF2B5EF4-FFF2-40B4-BE49-F238E27FC236}">
                <a16:creationId xmlns:a16="http://schemas.microsoft.com/office/drawing/2014/main" id="{1D3F4CCC-19C1-E71B-3323-E9B8E75EAC6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11509" y="1463092"/>
            <a:ext cx="4154096" cy="2960525"/>
          </a:xfrm>
          <a:prstGeom prst="rect">
            <a:avLst/>
          </a:prstGeom>
        </p:spPr>
      </p:pic>
      <p:sp>
        <p:nvSpPr>
          <p:cNvPr id="6" name="TextBox 5">
            <a:extLst>
              <a:ext uri="{FF2B5EF4-FFF2-40B4-BE49-F238E27FC236}">
                <a16:creationId xmlns:a16="http://schemas.microsoft.com/office/drawing/2014/main" id="{1DF5CA5F-B0F0-AD54-02DC-A3EC6CCE2285}"/>
              </a:ext>
              <a:ext uri="{C183D7F6-B498-43B3-948B-1728B52AA6E4}">
                <adec:decorative xmlns:adec="http://schemas.microsoft.com/office/drawing/2017/decorative" val="1"/>
              </a:ext>
            </a:extLst>
          </p:cNvPr>
          <p:cNvSpPr txBox="1"/>
          <p:nvPr/>
        </p:nvSpPr>
        <p:spPr>
          <a:xfrm>
            <a:off x="819101" y="1695362"/>
            <a:ext cx="2044149" cy="461665"/>
          </a:xfrm>
          <a:prstGeom prst="rect">
            <a:avLst/>
          </a:prstGeom>
          <a:noFill/>
        </p:spPr>
        <p:txBody>
          <a:bodyPr wrap="none" rtlCol="0">
            <a:spAutoFit/>
          </a:bodyPr>
          <a:lstStyle/>
          <a:p>
            <a:r>
              <a:rPr lang="en-US" sz="1200" b="1" dirty="0">
                <a:solidFill>
                  <a:srgbClr val="FF0000"/>
                </a:solidFill>
                <a:latin typeface="Montserrat" pitchFamily="2" charset="0"/>
                <a:cs typeface="Arial" panose="020B0604020202020204" pitchFamily="34" charset="0"/>
              </a:rPr>
              <a:t>Forest Soils: 58% &lt; 1.45 </a:t>
            </a:r>
          </a:p>
          <a:p>
            <a:r>
              <a:rPr lang="en-US" sz="1200" b="1" dirty="0">
                <a:solidFill>
                  <a:srgbClr val="FF0000"/>
                </a:solidFill>
                <a:latin typeface="Montserrat" pitchFamily="2" charset="0"/>
                <a:cs typeface="Arial" panose="020B0604020202020204" pitchFamily="34" charset="0"/>
              </a:rPr>
              <a:t>Ag Soils: 27% &lt; 1.45</a:t>
            </a:r>
          </a:p>
        </p:txBody>
      </p:sp>
      <p:pic>
        <p:nvPicPr>
          <p:cNvPr id="4" name="Picture 3">
            <a:extLst>
              <a:ext uri="{FF2B5EF4-FFF2-40B4-BE49-F238E27FC236}">
                <a16:creationId xmlns:a16="http://schemas.microsoft.com/office/drawing/2014/main" id="{AB58C648-E069-A2EF-6BCD-794DF6011F0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649917" y="1646933"/>
            <a:ext cx="3894311" cy="2312663"/>
          </a:xfrm>
          <a:prstGeom prst="rect">
            <a:avLst/>
          </a:prstGeom>
        </p:spPr>
      </p:pic>
      <p:sp>
        <p:nvSpPr>
          <p:cNvPr id="10" name="TextBox 9">
            <a:extLst>
              <a:ext uri="{FF2B5EF4-FFF2-40B4-BE49-F238E27FC236}">
                <a16:creationId xmlns:a16="http://schemas.microsoft.com/office/drawing/2014/main" id="{7C8345D6-54DA-6B59-46DC-7892E23B3EED}"/>
              </a:ext>
              <a:ext uri="{C183D7F6-B498-43B3-948B-1728B52AA6E4}">
                <adec:decorative xmlns:adec="http://schemas.microsoft.com/office/drawing/2017/decorative" val="1"/>
              </a:ext>
            </a:extLst>
          </p:cNvPr>
          <p:cNvSpPr txBox="1"/>
          <p:nvPr/>
        </p:nvSpPr>
        <p:spPr>
          <a:xfrm>
            <a:off x="4720854" y="1370940"/>
            <a:ext cx="3823483" cy="307777"/>
          </a:xfrm>
          <a:prstGeom prst="rect">
            <a:avLst/>
          </a:prstGeom>
          <a:noFill/>
        </p:spPr>
        <p:txBody>
          <a:bodyPr wrap="none" rtlCol="0">
            <a:spAutoFit/>
          </a:bodyPr>
          <a:lstStyle/>
          <a:p>
            <a:r>
              <a:rPr lang="en-US" sz="1400" b="1" dirty="0">
                <a:solidFill>
                  <a:srgbClr val="FF0000"/>
                </a:solidFill>
                <a:latin typeface="Montserrat" pitchFamily="2" charset="0"/>
              </a:rPr>
              <a:t>% Increase for Each 1% Increase in SOC</a:t>
            </a:r>
          </a:p>
        </p:txBody>
      </p:sp>
      <p:sp>
        <p:nvSpPr>
          <p:cNvPr id="11" name="TextBox 10">
            <a:extLst>
              <a:ext uri="{FF2B5EF4-FFF2-40B4-BE49-F238E27FC236}">
                <a16:creationId xmlns:a16="http://schemas.microsoft.com/office/drawing/2014/main" id="{685F7E4B-2473-D769-1E59-6261A60568AB}"/>
              </a:ext>
              <a:ext uri="{C183D7F6-B498-43B3-948B-1728B52AA6E4}">
                <adec:decorative xmlns:adec="http://schemas.microsoft.com/office/drawing/2017/decorative" val="1"/>
              </a:ext>
            </a:extLst>
          </p:cNvPr>
          <p:cNvSpPr txBox="1"/>
          <p:nvPr/>
        </p:nvSpPr>
        <p:spPr>
          <a:xfrm>
            <a:off x="4679702" y="2553976"/>
            <a:ext cx="580894" cy="276999"/>
          </a:xfrm>
          <a:prstGeom prst="rect">
            <a:avLst/>
          </a:prstGeom>
          <a:noFill/>
        </p:spPr>
        <p:txBody>
          <a:bodyPr wrap="square">
            <a:spAutoFit/>
          </a:bodyPr>
          <a:lstStyle/>
          <a:p>
            <a:r>
              <a:rPr lang="en-US" sz="1200" dirty="0">
                <a:latin typeface="Montserrat" pitchFamily="2" charset="0"/>
                <a:cs typeface="Arial" panose="020B0604020202020204" pitchFamily="34" charset="0"/>
              </a:rPr>
              <a:t>sand</a:t>
            </a:r>
            <a:endParaRPr lang="en-US" sz="1200" dirty="0">
              <a:latin typeface="Montserrat" pitchFamily="2" charset="0"/>
            </a:endParaRPr>
          </a:p>
        </p:txBody>
      </p:sp>
      <p:sp>
        <p:nvSpPr>
          <p:cNvPr id="12" name="TextBox 11">
            <a:extLst>
              <a:ext uri="{FF2B5EF4-FFF2-40B4-BE49-F238E27FC236}">
                <a16:creationId xmlns:a16="http://schemas.microsoft.com/office/drawing/2014/main" id="{974166E1-747F-DC80-6524-B0D4E2C81F0A}"/>
              </a:ext>
              <a:ext uri="{C183D7F6-B498-43B3-948B-1728B52AA6E4}">
                <adec:decorative xmlns:adec="http://schemas.microsoft.com/office/drawing/2017/decorative" val="1"/>
              </a:ext>
            </a:extLst>
          </p:cNvPr>
          <p:cNvSpPr txBox="1"/>
          <p:nvPr/>
        </p:nvSpPr>
        <p:spPr>
          <a:xfrm>
            <a:off x="4750991" y="3184642"/>
            <a:ext cx="449904" cy="276999"/>
          </a:xfrm>
          <a:prstGeom prst="rect">
            <a:avLst/>
          </a:prstGeom>
          <a:noFill/>
        </p:spPr>
        <p:txBody>
          <a:bodyPr wrap="square">
            <a:spAutoFit/>
          </a:bodyPr>
          <a:lstStyle/>
          <a:p>
            <a:r>
              <a:rPr lang="en-US" sz="1200" dirty="0">
                <a:latin typeface="Montserrat" pitchFamily="2" charset="0"/>
                <a:cs typeface="Arial" panose="020B0604020202020204" pitchFamily="34" charset="0"/>
              </a:rPr>
              <a:t>silt</a:t>
            </a:r>
            <a:endParaRPr lang="en-US" sz="1200" dirty="0">
              <a:latin typeface="Montserrat" pitchFamily="2" charset="0"/>
            </a:endParaRPr>
          </a:p>
        </p:txBody>
      </p:sp>
      <p:sp>
        <p:nvSpPr>
          <p:cNvPr id="13" name="TextBox 12">
            <a:extLst>
              <a:ext uri="{FF2B5EF4-FFF2-40B4-BE49-F238E27FC236}">
                <a16:creationId xmlns:a16="http://schemas.microsoft.com/office/drawing/2014/main" id="{7A92F537-1669-24B9-A8DB-048843315E6C}"/>
              </a:ext>
              <a:ext uri="{C183D7F6-B498-43B3-948B-1728B52AA6E4}">
                <adec:decorative xmlns:adec="http://schemas.microsoft.com/office/drawing/2017/decorative" val="1"/>
              </a:ext>
            </a:extLst>
          </p:cNvPr>
          <p:cNvSpPr txBox="1"/>
          <p:nvPr/>
        </p:nvSpPr>
        <p:spPr>
          <a:xfrm>
            <a:off x="4713317" y="3667158"/>
            <a:ext cx="580894" cy="276999"/>
          </a:xfrm>
          <a:prstGeom prst="rect">
            <a:avLst/>
          </a:prstGeom>
          <a:noFill/>
        </p:spPr>
        <p:txBody>
          <a:bodyPr wrap="square">
            <a:spAutoFit/>
          </a:bodyPr>
          <a:lstStyle/>
          <a:p>
            <a:r>
              <a:rPr lang="en-US" sz="1200" dirty="0">
                <a:latin typeface="Montserrat" pitchFamily="2" charset="0"/>
                <a:cs typeface="Arial" panose="020B0604020202020204" pitchFamily="34" charset="0"/>
              </a:rPr>
              <a:t>clay</a:t>
            </a:r>
            <a:endParaRPr lang="en-US" sz="1200" dirty="0">
              <a:latin typeface="Montserrat" pitchFamily="2" charset="0"/>
            </a:endParaRPr>
          </a:p>
        </p:txBody>
      </p:sp>
      <p:sp>
        <p:nvSpPr>
          <p:cNvPr id="9" name="TextBox 8">
            <a:extLst>
              <a:ext uri="{FF2B5EF4-FFF2-40B4-BE49-F238E27FC236}">
                <a16:creationId xmlns:a16="http://schemas.microsoft.com/office/drawing/2014/main" id="{DBFD9BAD-C20C-E1B5-CB7A-C247D4732CB5}"/>
              </a:ext>
              <a:ext uri="{C183D7F6-B498-43B3-948B-1728B52AA6E4}">
                <adec:decorative xmlns:adec="http://schemas.microsoft.com/office/drawing/2017/decorative" val="1"/>
              </a:ext>
            </a:extLst>
          </p:cNvPr>
          <p:cNvSpPr txBox="1"/>
          <p:nvPr/>
        </p:nvSpPr>
        <p:spPr>
          <a:xfrm>
            <a:off x="4620709" y="4033955"/>
            <a:ext cx="4305220" cy="646331"/>
          </a:xfrm>
          <a:prstGeom prst="rect">
            <a:avLst/>
          </a:prstGeom>
          <a:noFill/>
        </p:spPr>
        <p:txBody>
          <a:bodyPr wrap="square">
            <a:spAutoFit/>
          </a:bodyPr>
          <a:lstStyle/>
          <a:p>
            <a:r>
              <a:rPr lang="en-US" sz="1200" b="1" dirty="0">
                <a:latin typeface="Montserrat" pitchFamily="2" charset="0"/>
              </a:rPr>
              <a:t>AC = Air Capacity (0 to -6 kPa)</a:t>
            </a:r>
          </a:p>
          <a:p>
            <a:r>
              <a:rPr lang="en-US" sz="1200" b="1" dirty="0">
                <a:latin typeface="Montserrat" pitchFamily="2" charset="0"/>
              </a:rPr>
              <a:t>AWC = Available Water Capacity (-6 to -1600 kPa)</a:t>
            </a:r>
          </a:p>
          <a:p>
            <a:r>
              <a:rPr lang="en-US" sz="1200" b="1" dirty="0">
                <a:latin typeface="Montserrat" pitchFamily="2" charset="0"/>
              </a:rPr>
              <a:t>PWP = Permanent Wilting Point (</a:t>
            </a:r>
            <a:r>
              <a:rPr lang="el-GR" sz="1200" b="1" dirty="0">
                <a:latin typeface="Montserrat" pitchFamily="2" charset="0"/>
              </a:rPr>
              <a:t>ψ</a:t>
            </a:r>
            <a:r>
              <a:rPr lang="en-US" sz="1200" b="1" dirty="0">
                <a:latin typeface="Montserrat" pitchFamily="2" charset="0"/>
              </a:rPr>
              <a:t> = -1600 kPa)</a:t>
            </a:r>
          </a:p>
        </p:txBody>
      </p:sp>
      <p:sp>
        <p:nvSpPr>
          <p:cNvPr id="7" name="TextBox 6">
            <a:extLst>
              <a:ext uri="{FF2B5EF4-FFF2-40B4-BE49-F238E27FC236}">
                <a16:creationId xmlns:a16="http://schemas.microsoft.com/office/drawing/2014/main" id="{5FBE99FC-765B-E180-B931-E2B6C9F6F5ED}"/>
              </a:ext>
              <a:ext uri="{C183D7F6-B498-43B3-948B-1728B52AA6E4}">
                <adec:decorative xmlns:adec="http://schemas.microsoft.com/office/drawing/2017/decorative" val="1"/>
              </a:ext>
            </a:extLst>
          </p:cNvPr>
          <p:cNvSpPr txBox="1"/>
          <p:nvPr/>
        </p:nvSpPr>
        <p:spPr>
          <a:xfrm>
            <a:off x="333847" y="4802087"/>
            <a:ext cx="8416413" cy="923330"/>
          </a:xfrm>
          <a:prstGeom prst="rect">
            <a:avLst/>
          </a:prstGeom>
          <a:noFill/>
          <a:ln w="38100">
            <a:solidFill>
              <a:srgbClr val="00B050"/>
            </a:solidFill>
          </a:ln>
        </p:spPr>
        <p:txBody>
          <a:bodyPr wrap="square" rtlCol="0">
            <a:spAutoFit/>
          </a:bodyPr>
          <a:lstStyle/>
          <a:p>
            <a:r>
              <a:rPr lang="en-US" b="1" dirty="0">
                <a:latin typeface="Montserrat" pitchFamily="2" charset="0"/>
                <a:cs typeface="Arial" panose="020B0604020202020204" pitchFamily="34" charset="0"/>
              </a:rPr>
              <a:t>Water retention curves are different for forest soils compared to agricultural soils primarily due to lower bulk densities and a greater effect of increased SOC on water storage near field capacity.</a:t>
            </a:r>
          </a:p>
        </p:txBody>
      </p:sp>
      <p:sp>
        <p:nvSpPr>
          <p:cNvPr id="14" name="Rectangle 13">
            <a:extLst>
              <a:ext uri="{FF2B5EF4-FFF2-40B4-BE49-F238E27FC236}">
                <a16:creationId xmlns:a16="http://schemas.microsoft.com/office/drawing/2014/main" id="{A2BB2A69-87DE-0EC6-5CB1-D5DE892040E1}"/>
              </a:ext>
              <a:ext uri="{C183D7F6-B498-43B3-948B-1728B52AA6E4}">
                <adec:decorative xmlns:adec="http://schemas.microsoft.com/office/drawing/2017/decorative" val="1"/>
              </a:ext>
            </a:extLst>
          </p:cNvPr>
          <p:cNvSpPr/>
          <p:nvPr/>
        </p:nvSpPr>
        <p:spPr>
          <a:xfrm>
            <a:off x="6737933" y="2084908"/>
            <a:ext cx="580894" cy="1812134"/>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latin typeface="Montserrat" pitchFamily="2" charset="0"/>
            </a:endParaRPr>
          </a:p>
        </p:txBody>
      </p:sp>
      <p:sp>
        <p:nvSpPr>
          <p:cNvPr id="15" name="TextBox 14">
            <a:extLst>
              <a:ext uri="{FF2B5EF4-FFF2-40B4-BE49-F238E27FC236}">
                <a16:creationId xmlns:a16="http://schemas.microsoft.com/office/drawing/2014/main" id="{8CBEB2E5-5390-C5E8-2CB2-70BA19D1495C}"/>
              </a:ext>
              <a:ext uri="{C183D7F6-B498-43B3-948B-1728B52AA6E4}">
                <adec:decorative xmlns:adec="http://schemas.microsoft.com/office/drawing/2017/decorative" val="1"/>
              </a:ext>
            </a:extLst>
          </p:cNvPr>
          <p:cNvSpPr txBox="1"/>
          <p:nvPr/>
        </p:nvSpPr>
        <p:spPr>
          <a:xfrm>
            <a:off x="297060" y="5893376"/>
            <a:ext cx="5857789" cy="484748"/>
          </a:xfrm>
          <a:prstGeom prst="rect">
            <a:avLst/>
          </a:prstGeom>
          <a:noFill/>
        </p:spPr>
        <p:txBody>
          <a:bodyPr wrap="square">
            <a:spAutoFit/>
          </a:bodyPr>
          <a:lstStyle/>
          <a:p>
            <a:r>
              <a:rPr lang="en-US" sz="1200" b="1" dirty="0"/>
              <a:t>Teepe et al., 2003. </a:t>
            </a:r>
            <a:r>
              <a:rPr lang="en-US" sz="1200" b="1" dirty="0">
                <a:hlinkClick r:id="rId5"/>
              </a:rPr>
              <a:t>https://doi.org/10.1002/jpln.200390001</a:t>
            </a:r>
            <a:endParaRPr lang="en-US" sz="1200" b="1" dirty="0"/>
          </a:p>
          <a:p>
            <a:endParaRPr lang="en-US" sz="1350" dirty="0"/>
          </a:p>
        </p:txBody>
      </p:sp>
    </p:spTree>
    <p:extLst>
      <p:ext uri="{BB962C8B-B14F-4D97-AF65-F5344CB8AC3E}">
        <p14:creationId xmlns:p14="http://schemas.microsoft.com/office/powerpoint/2010/main" val="36265099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1219028" y="587568"/>
            <a:ext cx="7399409"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Water Stable Aggregates Indicator</a:t>
            </a:r>
          </a:p>
        </p:txBody>
      </p:sp>
      <p:pic>
        <p:nvPicPr>
          <p:cNvPr id="2" name="Picture 1" descr="Table for the Water Stable Aggregates indicator decribing rating/scoring, applicable resource concerns and box for entering score">
            <a:extLst>
              <a:ext uri="{FF2B5EF4-FFF2-40B4-BE49-F238E27FC236}">
                <a16:creationId xmlns:a16="http://schemas.microsoft.com/office/drawing/2014/main" id="{2CE8F28F-C957-CFAF-F1A2-AC1E8FBEDC1A}"/>
              </a:ext>
            </a:extLst>
          </p:cNvPr>
          <p:cNvPicPr>
            <a:picLocks noChangeAspect="1"/>
          </p:cNvPicPr>
          <p:nvPr/>
        </p:nvPicPr>
        <p:blipFill>
          <a:blip r:embed="rId3"/>
          <a:stretch>
            <a:fillRect/>
          </a:stretch>
        </p:blipFill>
        <p:spPr>
          <a:xfrm>
            <a:off x="388620" y="1254521"/>
            <a:ext cx="8366760" cy="2042956"/>
          </a:xfrm>
          <a:prstGeom prst="rect">
            <a:avLst/>
          </a:prstGeom>
        </p:spPr>
      </p:pic>
      <p:pic>
        <p:nvPicPr>
          <p:cNvPr id="9" name="Picture 8" descr="Photos of soil aggregates that disintegrated and remained stable when submerged in water">
            <a:extLst>
              <a:ext uri="{FF2B5EF4-FFF2-40B4-BE49-F238E27FC236}">
                <a16:creationId xmlns:a16="http://schemas.microsoft.com/office/drawing/2014/main" id="{CB6DBEEF-A0D1-29FC-6512-88CBAD0368C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03705" y="3458327"/>
            <a:ext cx="5684022" cy="2041145"/>
          </a:xfrm>
          <a:prstGeom prst="rect">
            <a:avLst/>
          </a:prstGeom>
          <a:noFill/>
        </p:spPr>
      </p:pic>
      <p:sp>
        <p:nvSpPr>
          <p:cNvPr id="10" name="TextBox 9">
            <a:extLst>
              <a:ext uri="{FF2B5EF4-FFF2-40B4-BE49-F238E27FC236}">
                <a16:creationId xmlns:a16="http://schemas.microsoft.com/office/drawing/2014/main" id="{67A063AE-6754-A278-42EE-C04027DDB887}"/>
              </a:ext>
            </a:extLst>
          </p:cNvPr>
          <p:cNvSpPr txBox="1"/>
          <p:nvPr/>
        </p:nvSpPr>
        <p:spPr>
          <a:xfrm>
            <a:off x="1550388" y="5690377"/>
            <a:ext cx="6043224" cy="476221"/>
          </a:xfrm>
          <a:prstGeom prst="rect">
            <a:avLst/>
          </a:prstGeom>
          <a:noFill/>
        </p:spPr>
        <p:txBody>
          <a:bodyPr wrap="square">
            <a:spAutoFit/>
          </a:bodyPr>
          <a:lstStyle/>
          <a:p>
            <a:pPr algn="just">
              <a:lnSpc>
                <a:spcPct val="107000"/>
              </a:lnSpc>
              <a:spcAft>
                <a:spcPts val="600"/>
              </a:spcAft>
            </a:pPr>
            <a:r>
              <a:rPr lang="en-US" sz="1200" b="1" kern="100" dirty="0">
                <a:latin typeface="Montserrat" pitchFamily="2" charset="0"/>
                <a:ea typeface="Calibri" panose="020F0502020204030204" pitchFamily="34" charset="0"/>
                <a:cs typeface="Times New Roman" panose="02020603050405020304" pitchFamily="18" charset="0"/>
              </a:rPr>
              <a:t>Soil aggregate that disintegrated after placing in water (left) and an aggregate that remained stable (right). Photo credits: Pellant et al., 2020.</a:t>
            </a:r>
          </a:p>
        </p:txBody>
      </p:sp>
    </p:spTree>
    <p:extLst>
      <p:ext uri="{BB962C8B-B14F-4D97-AF65-F5344CB8AC3E}">
        <p14:creationId xmlns:p14="http://schemas.microsoft.com/office/powerpoint/2010/main" val="25670252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 uri="{C183D7F6-B498-43B3-948B-1728B52AA6E4}">
                <adec:decorative xmlns:adec="http://schemas.microsoft.com/office/drawing/2017/decorative" val="1"/>
              </a:ext>
            </a:extLst>
          </p:cNvPr>
          <p:cNvSpPr txBox="1">
            <a:spLocks noGrp="1"/>
          </p:cNvSpPr>
          <p:nvPr>
            <p:ph type="title" idx="4294967295"/>
          </p:nvPr>
        </p:nvSpPr>
        <p:spPr>
          <a:xfrm>
            <a:off x="256981" y="1005410"/>
            <a:ext cx="2674526" cy="1454244"/>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Soil Stability Bottle Cap Test</a:t>
            </a:r>
          </a:p>
        </p:txBody>
      </p:sp>
      <p:pic>
        <p:nvPicPr>
          <p:cNvPr id="6" name="Picture 5">
            <a:extLst>
              <a:ext uri="{FF2B5EF4-FFF2-40B4-BE49-F238E27FC236}">
                <a16:creationId xmlns:a16="http://schemas.microsoft.com/office/drawing/2014/main" id="{5A6C85B8-3898-5C39-89FD-B001FC568B8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384218" y="711098"/>
            <a:ext cx="5610260" cy="5156133"/>
          </a:xfrm>
          <a:prstGeom prst="rect">
            <a:avLst/>
          </a:prstGeom>
        </p:spPr>
      </p:pic>
      <p:sp>
        <p:nvSpPr>
          <p:cNvPr id="12" name="TextBox 11">
            <a:extLst>
              <a:ext uri="{FF2B5EF4-FFF2-40B4-BE49-F238E27FC236}">
                <a16:creationId xmlns:a16="http://schemas.microsoft.com/office/drawing/2014/main" id="{51ACF5D7-97AC-A132-E3F3-4F462019487B}"/>
              </a:ext>
              <a:ext uri="{C183D7F6-B498-43B3-948B-1728B52AA6E4}">
                <adec:decorative xmlns:adec="http://schemas.microsoft.com/office/drawing/2017/decorative" val="1"/>
              </a:ext>
            </a:extLst>
          </p:cNvPr>
          <p:cNvSpPr txBox="1"/>
          <p:nvPr/>
        </p:nvSpPr>
        <p:spPr>
          <a:xfrm>
            <a:off x="297804" y="3013974"/>
            <a:ext cx="2286000" cy="1200329"/>
          </a:xfrm>
          <a:prstGeom prst="rect">
            <a:avLst/>
          </a:prstGeom>
          <a:noFill/>
        </p:spPr>
        <p:txBody>
          <a:bodyPr wrap="square">
            <a:spAutoFit/>
          </a:bodyPr>
          <a:lstStyle/>
          <a:p>
            <a:pPr>
              <a:defRPr/>
            </a:pPr>
            <a:r>
              <a:rPr lang="en-US" b="1" kern="100" dirty="0">
                <a:latin typeface="Montserrat" pitchFamily="2" charset="0"/>
                <a:ea typeface="Calibri" panose="020F0502020204030204" pitchFamily="34" charset="0"/>
                <a:cs typeface="Times New Roman" panose="02020603050405020304" pitchFamily="18" charset="0"/>
              </a:rPr>
              <a:t>2 - 4 dry aggregates from multiple depths in the soil</a:t>
            </a:r>
          </a:p>
        </p:txBody>
      </p:sp>
      <p:sp>
        <p:nvSpPr>
          <p:cNvPr id="13" name="Rectangle 12">
            <a:extLst>
              <a:ext uri="{FF2B5EF4-FFF2-40B4-BE49-F238E27FC236}">
                <a16:creationId xmlns:a16="http://schemas.microsoft.com/office/drawing/2014/main" id="{5ED2318D-81B0-E644-92D3-B371A0E8C88E}"/>
              </a:ext>
              <a:ext uri="{C183D7F6-B498-43B3-948B-1728B52AA6E4}">
                <adec:decorative xmlns:adec="http://schemas.microsoft.com/office/drawing/2017/decorative" val="1"/>
              </a:ext>
            </a:extLst>
          </p:cNvPr>
          <p:cNvSpPr/>
          <p:nvPr/>
        </p:nvSpPr>
        <p:spPr>
          <a:xfrm>
            <a:off x="6116107" y="1123132"/>
            <a:ext cx="2878371" cy="3367897"/>
          </a:xfrm>
          <a:prstGeom prst="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b="1">
              <a:latin typeface="Montserrat" pitchFamily="2" charset="0"/>
            </a:endParaRPr>
          </a:p>
        </p:txBody>
      </p:sp>
      <p:sp>
        <p:nvSpPr>
          <p:cNvPr id="8" name="TextBox 7">
            <a:extLst>
              <a:ext uri="{FF2B5EF4-FFF2-40B4-BE49-F238E27FC236}">
                <a16:creationId xmlns:a16="http://schemas.microsoft.com/office/drawing/2014/main" id="{2B789BFA-BB4D-3784-F733-5CC54C6F08BE}"/>
              </a:ext>
              <a:ext uri="{C183D7F6-B498-43B3-948B-1728B52AA6E4}">
                <adec:decorative xmlns:adec="http://schemas.microsoft.com/office/drawing/2017/decorative" val="1"/>
              </a:ext>
            </a:extLst>
          </p:cNvPr>
          <p:cNvSpPr txBox="1"/>
          <p:nvPr/>
        </p:nvSpPr>
        <p:spPr>
          <a:xfrm>
            <a:off x="8225716" y="4835283"/>
            <a:ext cx="769247" cy="276999"/>
          </a:xfrm>
          <a:prstGeom prst="rect">
            <a:avLst/>
          </a:prstGeom>
          <a:noFill/>
        </p:spPr>
        <p:txBody>
          <a:bodyPr wrap="square" rtlCol="0">
            <a:spAutoFit/>
          </a:bodyPr>
          <a:lstStyle/>
          <a:p>
            <a:r>
              <a:rPr lang="en-US" sz="1200" b="1" dirty="0">
                <a:solidFill>
                  <a:srgbClr val="00B050"/>
                </a:solidFill>
                <a:latin typeface="Montserrat" pitchFamily="2" charset="0"/>
              </a:rPr>
              <a:t>FIFSHA</a:t>
            </a:r>
          </a:p>
        </p:txBody>
      </p:sp>
      <p:sp>
        <p:nvSpPr>
          <p:cNvPr id="9" name="TextBox 8">
            <a:extLst>
              <a:ext uri="{FF2B5EF4-FFF2-40B4-BE49-F238E27FC236}">
                <a16:creationId xmlns:a16="http://schemas.microsoft.com/office/drawing/2014/main" id="{5B8943EF-FA5B-4E7B-AD33-9F0CDC1B2E13}"/>
              </a:ext>
              <a:ext uri="{C183D7F6-B498-43B3-948B-1728B52AA6E4}">
                <adec:decorative xmlns:adec="http://schemas.microsoft.com/office/drawing/2017/decorative" val="1"/>
              </a:ext>
            </a:extLst>
          </p:cNvPr>
          <p:cNvSpPr txBox="1"/>
          <p:nvPr/>
        </p:nvSpPr>
        <p:spPr>
          <a:xfrm>
            <a:off x="8353485" y="5206527"/>
            <a:ext cx="505380" cy="276999"/>
          </a:xfrm>
          <a:prstGeom prst="rect">
            <a:avLst/>
          </a:prstGeom>
          <a:noFill/>
        </p:spPr>
        <p:txBody>
          <a:bodyPr wrap="square" rtlCol="0">
            <a:spAutoFit/>
          </a:bodyPr>
          <a:lstStyle/>
          <a:p>
            <a:r>
              <a:rPr lang="en-US" sz="1200" b="1" dirty="0">
                <a:solidFill>
                  <a:srgbClr val="FF0000"/>
                </a:solidFill>
                <a:latin typeface="Montserrat" pitchFamily="2" charset="0"/>
              </a:rPr>
              <a:t>1 - 2</a:t>
            </a:r>
          </a:p>
        </p:txBody>
      </p:sp>
      <p:sp>
        <p:nvSpPr>
          <p:cNvPr id="10" name="TextBox 9">
            <a:extLst>
              <a:ext uri="{FF2B5EF4-FFF2-40B4-BE49-F238E27FC236}">
                <a16:creationId xmlns:a16="http://schemas.microsoft.com/office/drawing/2014/main" id="{44DC1CCD-5EF3-5ACD-1924-A622F3D0F961}"/>
              </a:ext>
              <a:ext uri="{C183D7F6-B498-43B3-948B-1728B52AA6E4}">
                <adec:decorative xmlns:adec="http://schemas.microsoft.com/office/drawing/2017/decorative" val="1"/>
              </a:ext>
            </a:extLst>
          </p:cNvPr>
          <p:cNvSpPr txBox="1"/>
          <p:nvPr/>
        </p:nvSpPr>
        <p:spPr>
          <a:xfrm>
            <a:off x="8333821" y="5387993"/>
            <a:ext cx="575855" cy="276999"/>
          </a:xfrm>
          <a:prstGeom prst="rect">
            <a:avLst/>
          </a:prstGeom>
          <a:noFill/>
        </p:spPr>
        <p:txBody>
          <a:bodyPr wrap="square" rtlCol="0">
            <a:spAutoFit/>
          </a:bodyPr>
          <a:lstStyle/>
          <a:p>
            <a:r>
              <a:rPr lang="en-US" sz="1200" b="1" dirty="0">
                <a:solidFill>
                  <a:schemeClr val="bg2">
                    <a:lumMod val="50000"/>
                  </a:schemeClr>
                </a:solidFill>
                <a:latin typeface="Montserrat" pitchFamily="2" charset="0"/>
              </a:rPr>
              <a:t>3 - 4</a:t>
            </a:r>
          </a:p>
        </p:txBody>
      </p:sp>
      <p:sp>
        <p:nvSpPr>
          <p:cNvPr id="11" name="TextBox 10">
            <a:extLst>
              <a:ext uri="{FF2B5EF4-FFF2-40B4-BE49-F238E27FC236}">
                <a16:creationId xmlns:a16="http://schemas.microsoft.com/office/drawing/2014/main" id="{AE73099D-8232-F0EC-7003-5F7C7A428E4C}"/>
              </a:ext>
              <a:ext uri="{C183D7F6-B498-43B3-948B-1728B52AA6E4}">
                <adec:decorative xmlns:adec="http://schemas.microsoft.com/office/drawing/2017/decorative" val="1"/>
              </a:ext>
            </a:extLst>
          </p:cNvPr>
          <p:cNvSpPr txBox="1"/>
          <p:nvPr/>
        </p:nvSpPr>
        <p:spPr>
          <a:xfrm>
            <a:off x="8470185" y="5577771"/>
            <a:ext cx="201896" cy="276999"/>
          </a:xfrm>
          <a:prstGeom prst="rect">
            <a:avLst/>
          </a:prstGeom>
          <a:noFill/>
        </p:spPr>
        <p:txBody>
          <a:bodyPr wrap="square" rtlCol="0">
            <a:spAutoFit/>
          </a:bodyPr>
          <a:lstStyle/>
          <a:p>
            <a:r>
              <a:rPr lang="en-US" sz="1200" b="1" dirty="0">
                <a:solidFill>
                  <a:srgbClr val="00B050"/>
                </a:solidFill>
                <a:latin typeface="Montserrat" pitchFamily="2" charset="0"/>
              </a:rPr>
              <a:t>5</a:t>
            </a:r>
          </a:p>
        </p:txBody>
      </p:sp>
      <p:sp>
        <p:nvSpPr>
          <p:cNvPr id="7" name="TextBox 6">
            <a:extLst>
              <a:ext uri="{FF2B5EF4-FFF2-40B4-BE49-F238E27FC236}">
                <a16:creationId xmlns:a16="http://schemas.microsoft.com/office/drawing/2014/main" id="{7B3CCC9D-F6CD-4FBA-64AE-7FBF0D36B2EB}"/>
              </a:ext>
              <a:ext uri="{C183D7F6-B498-43B3-948B-1728B52AA6E4}">
                <adec:decorative xmlns:adec="http://schemas.microsoft.com/office/drawing/2017/decorative" val="1"/>
              </a:ext>
            </a:extLst>
          </p:cNvPr>
          <p:cNvSpPr txBox="1"/>
          <p:nvPr/>
        </p:nvSpPr>
        <p:spPr>
          <a:xfrm>
            <a:off x="184560" y="5949410"/>
            <a:ext cx="7740239" cy="276999"/>
          </a:xfrm>
          <a:prstGeom prst="rect">
            <a:avLst/>
          </a:prstGeom>
          <a:noFill/>
        </p:spPr>
        <p:txBody>
          <a:bodyPr wrap="square">
            <a:spAutoFit/>
          </a:bodyPr>
          <a:lstStyle/>
          <a:p>
            <a:pPr>
              <a:defRPr/>
            </a:pPr>
            <a:r>
              <a:rPr lang="en-US" sz="1200" b="1" kern="100" dirty="0">
                <a:latin typeface="Montserrat" pitchFamily="2" charset="0"/>
                <a:ea typeface="Calibri" panose="020F0502020204030204" pitchFamily="34" charset="0"/>
                <a:cs typeface="Times New Roman" panose="02020603050405020304" pitchFamily="18" charset="0"/>
              </a:rPr>
              <a:t>Pellant et al., 2020. </a:t>
            </a:r>
            <a:r>
              <a:rPr lang="en-US" sz="1200" b="1" u="sng" kern="100" dirty="0">
                <a:solidFill>
                  <a:srgbClr val="0563C1"/>
                </a:solidFill>
                <a:latin typeface="Montserrat" pitchFamily="2"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https://pubs.er.usgs.gov/publication/70215720</a:t>
            </a:r>
            <a:endParaRPr lang="en-US" sz="1200" b="1" kern="100" dirty="0">
              <a:latin typeface="Montserrat"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06314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332261" y="906832"/>
            <a:ext cx="5682854"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FIFSHA </a:t>
            </a:r>
          </a:p>
        </p:txBody>
      </p:sp>
      <p:pic>
        <p:nvPicPr>
          <p:cNvPr id="3" name="Picture 2">
            <a:extLst>
              <a:ext uri="{FF2B5EF4-FFF2-40B4-BE49-F238E27FC236}">
                <a16:creationId xmlns:a16="http://schemas.microsoft.com/office/drawing/2014/main" id="{20A0159D-4210-705F-3A91-043BEF7076E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381738" y="783399"/>
            <a:ext cx="6089237" cy="777779"/>
          </a:xfrm>
          <a:prstGeom prst="rect">
            <a:avLst/>
          </a:prstGeom>
        </p:spPr>
      </p:pic>
      <p:sp>
        <p:nvSpPr>
          <p:cNvPr id="4" name="Rectangle 3">
            <a:extLst>
              <a:ext uri="{FF2B5EF4-FFF2-40B4-BE49-F238E27FC236}">
                <a16:creationId xmlns:a16="http://schemas.microsoft.com/office/drawing/2014/main" id="{54A6BEDF-02AC-845D-7672-FAB58D2160FD}"/>
              </a:ext>
            </a:extLst>
          </p:cNvPr>
          <p:cNvSpPr/>
          <p:nvPr/>
        </p:nvSpPr>
        <p:spPr>
          <a:xfrm>
            <a:off x="255639" y="1684611"/>
            <a:ext cx="8888361" cy="3970318"/>
          </a:xfrm>
          <a:prstGeom prst="rect">
            <a:avLst/>
          </a:prstGeom>
        </p:spPr>
        <p:txBody>
          <a:bodyPr wrap="square">
            <a:spAutoFit/>
          </a:bodyPr>
          <a:lstStyle/>
          <a:p>
            <a:pPr marL="257175" indent="-257175">
              <a:buClr>
                <a:srgbClr val="724324"/>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a:t>
            </a:r>
            <a:r>
              <a:rPr lang="en-US" sz="1500" b="1" dirty="0">
                <a:solidFill>
                  <a:srgbClr val="000000"/>
                </a:solidFill>
                <a:latin typeface="Montserrat" pitchFamily="2" charset="0"/>
                <a:cs typeface="Calibri" panose="020F0502020204030204" pitchFamily="34" charset="0"/>
              </a:rPr>
              <a:t> </a:t>
            </a:r>
            <a:r>
              <a:rPr lang="en-US" b="1" dirty="0">
                <a:solidFill>
                  <a:srgbClr val="000000"/>
                </a:solidFill>
                <a:latin typeface="Montserrat" pitchFamily="2" charset="0"/>
                <a:cs typeface="Calibri" panose="020F0502020204030204" pitchFamily="34" charset="0"/>
              </a:rPr>
              <a:t>The </a:t>
            </a:r>
            <a:r>
              <a:rPr lang="en-US" b="1" dirty="0">
                <a:solidFill>
                  <a:srgbClr val="00B0F0"/>
                </a:solidFill>
                <a:latin typeface="Montserrat" pitchFamily="2" charset="0"/>
                <a:cs typeface="Calibri" panose="020F0502020204030204" pitchFamily="34" charset="0"/>
              </a:rPr>
              <a:t>goal</a:t>
            </a:r>
            <a:r>
              <a:rPr lang="en-US" b="1" dirty="0">
                <a:solidFill>
                  <a:srgbClr val="000000"/>
                </a:solidFill>
                <a:latin typeface="Montserrat" pitchFamily="2" charset="0"/>
                <a:cs typeface="Calibri" panose="020F0502020204030204" pitchFamily="34" charset="0"/>
              </a:rPr>
              <a:t> of a Forestland In-Field Soil Health Assessment (FIFSHA)</a:t>
            </a:r>
          </a:p>
          <a:p>
            <a:pPr>
              <a:buClr>
                <a:srgbClr val="724324"/>
              </a:buClr>
              <a:buSzPct val="150000"/>
            </a:pPr>
            <a:r>
              <a:rPr lang="en-US" b="1" dirty="0">
                <a:solidFill>
                  <a:srgbClr val="000000"/>
                </a:solidFill>
                <a:latin typeface="Montserrat" pitchFamily="2" charset="0"/>
                <a:cs typeface="Calibri" panose="020F0502020204030204" pitchFamily="34" charset="0"/>
              </a:rPr>
              <a:t>       is to identify soil health resource concerns (RCs) on private non-</a:t>
            </a:r>
          </a:p>
          <a:p>
            <a:pPr>
              <a:buClr>
                <a:srgbClr val="724324"/>
              </a:buClr>
              <a:buSzPct val="150000"/>
            </a:pPr>
            <a:r>
              <a:rPr lang="en-US" b="1" dirty="0">
                <a:solidFill>
                  <a:srgbClr val="000000"/>
                </a:solidFill>
                <a:latin typeface="Montserrat" pitchFamily="2" charset="0"/>
                <a:cs typeface="Calibri" panose="020F0502020204030204" pitchFamily="34" charset="0"/>
              </a:rPr>
              <a:t>       industrial forestland agroecosystems. </a:t>
            </a:r>
          </a:p>
          <a:p>
            <a:pPr marL="257175" indent="-257175">
              <a:buClr>
                <a:srgbClr val="724324"/>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24324"/>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a:t>
            </a:r>
            <a:r>
              <a:rPr lang="en-US" b="1" dirty="0">
                <a:solidFill>
                  <a:srgbClr val="00B050"/>
                </a:solidFill>
                <a:latin typeface="Montserrat" pitchFamily="2" charset="0"/>
                <a:cs typeface="Calibri" panose="020F0502020204030204" pitchFamily="34" charset="0"/>
              </a:rPr>
              <a:t>Eight Indicators</a:t>
            </a:r>
            <a:r>
              <a:rPr lang="en-US" b="1" dirty="0">
                <a:solidFill>
                  <a:srgbClr val="000000"/>
                </a:solidFill>
                <a:latin typeface="Montserrat" pitchFamily="2" charset="0"/>
                <a:cs typeface="Calibri" panose="020F0502020204030204" pitchFamily="34" charset="0"/>
              </a:rPr>
              <a:t>:			To Identify </a:t>
            </a:r>
            <a:r>
              <a:rPr lang="en-US" b="1" dirty="0">
                <a:solidFill>
                  <a:srgbClr val="FF0000"/>
                </a:solidFill>
                <a:latin typeface="Montserrat" pitchFamily="2" charset="0"/>
                <a:cs typeface="Calibri" panose="020F0502020204030204" pitchFamily="34" charset="0"/>
              </a:rPr>
              <a:t>Four Soil Health RCs</a:t>
            </a:r>
            <a:r>
              <a:rPr lang="en-US" b="1" dirty="0">
                <a:solidFill>
                  <a:srgbClr val="000000"/>
                </a:solidFill>
                <a:latin typeface="Montserrat" pitchFamily="2" charset="0"/>
                <a:cs typeface="Calibri" panose="020F0502020204030204" pitchFamily="34" charset="0"/>
              </a:rPr>
              <a:t>:	</a:t>
            </a:r>
          </a:p>
          <a:p>
            <a:pPr marL="600075" lvl="1" indent="-257175">
              <a:buClr>
                <a:schemeClr val="tx1"/>
              </a:buClr>
              <a:buFontTx/>
              <a:buChar char="-"/>
            </a:pPr>
            <a:r>
              <a:rPr lang="en-US" b="1" dirty="0">
                <a:solidFill>
                  <a:srgbClr val="000000"/>
                </a:solidFill>
                <a:latin typeface="Montserrat" pitchFamily="2" charset="0"/>
                <a:cs typeface="Calibri" panose="020F0502020204030204" pitchFamily="34" charset="0"/>
              </a:rPr>
              <a:t>Soil Cover				-   Aggregate Instability (AGG)</a:t>
            </a:r>
          </a:p>
          <a:p>
            <a:pPr marL="600075" lvl="1" indent="-257175">
              <a:buClr>
                <a:schemeClr val="tx1"/>
              </a:buClr>
              <a:buFontTx/>
              <a:buChar char="-"/>
            </a:pPr>
            <a:r>
              <a:rPr lang="en-US" b="1" dirty="0">
                <a:latin typeface="Montserrat" pitchFamily="2" charset="0"/>
                <a:ea typeface="Calibri" panose="020F0502020204030204" pitchFamily="34" charset="0"/>
              </a:rPr>
              <a:t>Woody Debris 			-   Compaction (CPT)</a:t>
            </a:r>
          </a:p>
          <a:p>
            <a:pPr marL="600075" lvl="1" indent="-257175">
              <a:buClr>
                <a:schemeClr val="tx1"/>
              </a:buClr>
              <a:buFontTx/>
              <a:buChar char="-"/>
            </a:pPr>
            <a:r>
              <a:rPr lang="en-US" b="1" dirty="0">
                <a:latin typeface="Montserrat" pitchFamily="2" charset="0"/>
                <a:ea typeface="Calibri" panose="020F0502020204030204" pitchFamily="34" charset="0"/>
              </a:rPr>
              <a:t>Soil Burn Severity			-   Soil Organism Habitat Loss</a:t>
            </a:r>
          </a:p>
          <a:p>
            <a:pPr marL="600075" lvl="1" indent="-257175">
              <a:buClr>
                <a:schemeClr val="tx1"/>
              </a:buClr>
              <a:buFontTx/>
              <a:buChar char="-"/>
            </a:pPr>
            <a:r>
              <a:rPr lang="en-US" b="1" dirty="0">
                <a:latin typeface="Montserrat" pitchFamily="2" charset="0"/>
                <a:ea typeface="Calibri" panose="020F0502020204030204" pitchFamily="34" charset="0"/>
              </a:rPr>
              <a:t>Soil Disturbance Intensity	     or Degradation (HAB)</a:t>
            </a:r>
          </a:p>
          <a:p>
            <a:pPr marL="600075" lvl="1" indent="-257175">
              <a:buClr>
                <a:schemeClr val="tx1"/>
              </a:buClr>
              <a:buFontTx/>
              <a:buChar char="-"/>
            </a:pPr>
            <a:r>
              <a:rPr lang="en-US" b="1" dirty="0">
                <a:latin typeface="Montserrat" pitchFamily="2" charset="0"/>
                <a:ea typeface="Calibri" panose="020F0502020204030204" pitchFamily="34" charset="0"/>
              </a:rPr>
              <a:t>Soil Structure 			-   Organic Matter Depletion</a:t>
            </a:r>
          </a:p>
          <a:p>
            <a:pPr marL="600075" lvl="1" indent="-257175">
              <a:buClr>
                <a:schemeClr val="tx1"/>
              </a:buClr>
              <a:buFontTx/>
              <a:buChar char="-"/>
            </a:pPr>
            <a:r>
              <a:rPr lang="en-US" b="1" dirty="0">
                <a:latin typeface="Montserrat" pitchFamily="2" charset="0"/>
                <a:ea typeface="Calibri" panose="020F0502020204030204" pitchFamily="34" charset="0"/>
              </a:rPr>
              <a:t>Water Stable Aggregates	    	    (SOM)</a:t>
            </a:r>
          </a:p>
          <a:p>
            <a:pPr marL="600075" lvl="1" indent="-257175">
              <a:buClr>
                <a:schemeClr val="tx1"/>
              </a:buClr>
              <a:buFontTx/>
              <a:buChar char="-"/>
            </a:pPr>
            <a:r>
              <a:rPr lang="en-US" b="1" dirty="0">
                <a:latin typeface="Montserrat" pitchFamily="2" charset="0"/>
                <a:ea typeface="Calibri" panose="020F0502020204030204" pitchFamily="34" charset="0"/>
              </a:rPr>
              <a:t>Soil Fauna/Biological Diversity</a:t>
            </a:r>
          </a:p>
          <a:p>
            <a:pPr marL="600075" lvl="1" indent="-257175">
              <a:buClr>
                <a:schemeClr val="tx1"/>
              </a:buClr>
              <a:buFontTx/>
              <a:buChar char="-"/>
            </a:pPr>
            <a:r>
              <a:rPr lang="en-US" b="1" dirty="0">
                <a:latin typeface="Montserrat" pitchFamily="2" charset="0"/>
                <a:ea typeface="Calibri" panose="020F0502020204030204" pitchFamily="34" charset="0"/>
              </a:rPr>
              <a:t>Roots</a:t>
            </a:r>
          </a:p>
        </p:txBody>
      </p:sp>
    </p:spTree>
    <p:extLst>
      <p:ext uri="{BB962C8B-B14F-4D97-AF65-F5344CB8AC3E}">
        <p14:creationId xmlns:p14="http://schemas.microsoft.com/office/powerpoint/2010/main" val="15790304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2304852" y="727783"/>
            <a:ext cx="4534295"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Sink Strainer Method</a:t>
            </a:r>
          </a:p>
        </p:txBody>
      </p:sp>
      <p:sp>
        <p:nvSpPr>
          <p:cNvPr id="8" name="Rectangle 7">
            <a:extLst>
              <a:ext uri="{FF2B5EF4-FFF2-40B4-BE49-F238E27FC236}">
                <a16:creationId xmlns:a16="http://schemas.microsoft.com/office/drawing/2014/main" id="{703F5858-AD24-F780-0CCF-9121F56AFEE7}"/>
              </a:ext>
            </a:extLst>
          </p:cNvPr>
          <p:cNvSpPr/>
          <p:nvPr/>
        </p:nvSpPr>
        <p:spPr>
          <a:xfrm>
            <a:off x="107819" y="1357610"/>
            <a:ext cx="8642612" cy="2031325"/>
          </a:xfrm>
          <a:prstGeom prst="rect">
            <a:avLst/>
          </a:prstGeom>
        </p:spPr>
        <p:txBody>
          <a:bodyPr wrap="square">
            <a:spAutoFit/>
          </a:bodyPr>
          <a:lstStyle/>
          <a:p>
            <a:pPr marL="257175" indent="-257175">
              <a:buClr>
                <a:srgbClr val="785135"/>
              </a:buClr>
              <a:buSzPct val="150000"/>
              <a:buFont typeface="Wingdings" panose="05000000000000000000" pitchFamily="2" charset="2"/>
              <a:buChar char="§"/>
            </a:pPr>
            <a:r>
              <a:rPr lang="en-US" sz="1500" b="1" dirty="0">
                <a:solidFill>
                  <a:srgbClr val="000000"/>
                </a:solidFill>
                <a:latin typeface="Montserrat" pitchFamily="2" charset="0"/>
                <a:cs typeface="Calibri" panose="020F0502020204030204" pitchFamily="34" charset="0"/>
              </a:rPr>
              <a:t> </a:t>
            </a:r>
            <a:r>
              <a:rPr lang="en-US" b="1" dirty="0">
                <a:solidFill>
                  <a:srgbClr val="000000"/>
                </a:solidFill>
                <a:latin typeface="Montserrat" pitchFamily="2" charset="0"/>
                <a:cs typeface="Calibri" panose="020F0502020204030204" pitchFamily="34" charset="0"/>
              </a:rPr>
              <a:t>Place 2 – 4 small peds from multiple depths in sink strainer or small wire colander and immerse in a bowl of water to saturate </a:t>
            </a:r>
          </a:p>
          <a:p>
            <a:pPr marL="257175" indent="-257175">
              <a:buClr>
                <a:srgbClr val="785135"/>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Turn strainer upside down on a flat surface</a:t>
            </a:r>
          </a:p>
          <a:p>
            <a:pPr marL="257175" indent="-257175">
              <a:buClr>
                <a:srgbClr val="785135"/>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FIFSHA Scoring:  No slaking = </a:t>
            </a:r>
            <a:r>
              <a:rPr lang="en-US" b="1" dirty="0">
                <a:solidFill>
                  <a:srgbClr val="00B050"/>
                </a:solidFill>
                <a:latin typeface="Montserrat" pitchFamily="2" charset="0"/>
                <a:cs typeface="Calibri" panose="020F0502020204030204" pitchFamily="34" charset="0"/>
              </a:rPr>
              <a:t>5</a:t>
            </a:r>
            <a:r>
              <a:rPr lang="en-US" b="1" dirty="0">
                <a:solidFill>
                  <a:srgbClr val="000000"/>
                </a:solidFill>
                <a:latin typeface="Montserrat" pitchFamily="2" charset="0"/>
                <a:cs typeface="Calibri" panose="020F0502020204030204" pitchFamily="34" charset="0"/>
              </a:rPr>
              <a:t>; partial slaking = </a:t>
            </a:r>
            <a:r>
              <a:rPr lang="en-US" b="1" dirty="0">
                <a:solidFill>
                  <a:schemeClr val="bg2">
                    <a:lumMod val="50000"/>
                  </a:schemeClr>
                </a:solidFill>
                <a:latin typeface="Montserrat" pitchFamily="2" charset="0"/>
                <a:cs typeface="Calibri" panose="020F0502020204030204" pitchFamily="34" charset="0"/>
              </a:rPr>
              <a:t>3-4</a:t>
            </a:r>
            <a:r>
              <a:rPr lang="en-US" b="1" dirty="0">
                <a:solidFill>
                  <a:srgbClr val="000000"/>
                </a:solidFill>
                <a:latin typeface="Montserrat" pitchFamily="2" charset="0"/>
                <a:cs typeface="Calibri" panose="020F0502020204030204" pitchFamily="34" charset="0"/>
              </a:rPr>
              <a:t>; complete slaking = </a:t>
            </a:r>
            <a:r>
              <a:rPr lang="en-US" b="1" dirty="0">
                <a:solidFill>
                  <a:srgbClr val="FF0000"/>
                </a:solidFill>
                <a:latin typeface="Montserrat" pitchFamily="2" charset="0"/>
                <a:cs typeface="Calibri" panose="020F0502020204030204" pitchFamily="34" charset="0"/>
              </a:rPr>
              <a:t>1-2</a:t>
            </a:r>
          </a:p>
        </p:txBody>
      </p:sp>
      <p:pic>
        <p:nvPicPr>
          <p:cNvPr id="3" name="Picture 2" descr="Photos of soil samples in sink strainer test of wet aggregate stability">
            <a:extLst>
              <a:ext uri="{FF2B5EF4-FFF2-40B4-BE49-F238E27FC236}">
                <a16:creationId xmlns:a16="http://schemas.microsoft.com/office/drawing/2014/main" id="{171E6E77-4DAA-46A0-030D-814E26CB6C14}"/>
              </a:ext>
            </a:extLst>
          </p:cNvPr>
          <p:cNvPicPr>
            <a:picLocks noChangeAspect="1"/>
          </p:cNvPicPr>
          <p:nvPr/>
        </p:nvPicPr>
        <p:blipFill rotWithShape="1">
          <a:blip r:embed="rId3"/>
          <a:srcRect l="5000" t="42593" r="19167" b="12963"/>
          <a:stretch/>
        </p:blipFill>
        <p:spPr>
          <a:xfrm>
            <a:off x="1660160" y="3606942"/>
            <a:ext cx="6192397" cy="2041450"/>
          </a:xfrm>
          <a:prstGeom prst="rect">
            <a:avLst/>
          </a:prstGeom>
        </p:spPr>
      </p:pic>
      <p:sp>
        <p:nvSpPr>
          <p:cNvPr id="4" name="TextBox 3">
            <a:extLst>
              <a:ext uri="{FF2B5EF4-FFF2-40B4-BE49-F238E27FC236}">
                <a16:creationId xmlns:a16="http://schemas.microsoft.com/office/drawing/2014/main" id="{FBB4E690-81D0-BFBD-E5B1-BC15B636220D}"/>
              </a:ext>
            </a:extLst>
          </p:cNvPr>
          <p:cNvSpPr txBox="1"/>
          <p:nvPr/>
        </p:nvSpPr>
        <p:spPr>
          <a:xfrm>
            <a:off x="351737" y="5677888"/>
            <a:ext cx="8154775" cy="476221"/>
          </a:xfrm>
          <a:prstGeom prst="rect">
            <a:avLst/>
          </a:prstGeom>
          <a:noFill/>
        </p:spPr>
        <p:txBody>
          <a:bodyPr wrap="square">
            <a:spAutoFit/>
          </a:bodyPr>
          <a:lstStyle/>
          <a:p>
            <a:pPr>
              <a:lnSpc>
                <a:spcPct val="107000"/>
              </a:lnSpc>
              <a:spcAft>
                <a:spcPts val="600"/>
              </a:spcAft>
            </a:pPr>
            <a:r>
              <a:rPr lang="en-US" sz="1200" b="1" kern="100" dirty="0">
                <a:latin typeface="Montserrat" pitchFamily="2" charset="0"/>
                <a:ea typeface="Calibri" panose="020F0502020204030204" pitchFamily="34" charset="0"/>
                <a:cs typeface="Times New Roman" panose="02020603050405020304" pitchFamily="18" charset="0"/>
              </a:rPr>
              <a:t>USDA, 2020. Cropland In-Field Soil Health Assessment Guide. Soil Health Technical Note No. 450-06. U.S. Department of Agriculture, Natural Resources Conservation Service. Washington, D.C.</a:t>
            </a:r>
          </a:p>
        </p:txBody>
      </p:sp>
      <p:cxnSp>
        <p:nvCxnSpPr>
          <p:cNvPr id="6" name="Straight Arrow Connector 5">
            <a:extLst>
              <a:ext uri="{FF2B5EF4-FFF2-40B4-BE49-F238E27FC236}">
                <a16:creationId xmlns:a16="http://schemas.microsoft.com/office/drawing/2014/main" id="{3BD8B77B-E500-9317-7317-71033D1D6928}"/>
              </a:ext>
              <a:ext uri="{C183D7F6-B498-43B3-948B-1728B52AA6E4}">
                <adec:decorative xmlns:adec="http://schemas.microsoft.com/office/drawing/2017/decorative" val="1"/>
              </a:ext>
            </a:extLst>
          </p:cNvPr>
          <p:cNvCxnSpPr>
            <a:cxnSpLocks/>
          </p:cNvCxnSpPr>
          <p:nvPr/>
        </p:nvCxnSpPr>
        <p:spPr>
          <a:xfrm flipH="1" flipV="1">
            <a:off x="4116250" y="5096441"/>
            <a:ext cx="114300" cy="355902"/>
          </a:xfrm>
          <a:prstGeom prst="straightConnector1">
            <a:avLst/>
          </a:prstGeom>
          <a:ln w="508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D410F00E-E349-609D-CDB6-2C0110CC12C8}"/>
              </a:ext>
              <a:ext uri="{C183D7F6-B498-43B3-948B-1728B52AA6E4}">
                <adec:decorative xmlns:adec="http://schemas.microsoft.com/office/drawing/2017/decorative" val="1"/>
              </a:ext>
            </a:extLst>
          </p:cNvPr>
          <p:cNvCxnSpPr>
            <a:cxnSpLocks/>
          </p:cNvCxnSpPr>
          <p:nvPr/>
        </p:nvCxnSpPr>
        <p:spPr>
          <a:xfrm flipH="1" flipV="1">
            <a:off x="5277245" y="5119257"/>
            <a:ext cx="342900" cy="298752"/>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06466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3425041" y="719298"/>
            <a:ext cx="2293918"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err="1">
                <a:solidFill>
                  <a:srgbClr val="19567B"/>
                </a:solidFill>
                <a:ea typeface="+mn-ea"/>
                <a:cs typeface="Arial" panose="020B0604020202020204" pitchFamily="34" charset="0"/>
              </a:rPr>
              <a:t>Slake</a:t>
            </a:r>
            <a:r>
              <a:rPr lang="en-US" sz="3000" b="1" dirty="0">
                <a:solidFill>
                  <a:srgbClr val="19567B"/>
                </a:solidFill>
                <a:ea typeface="+mn-ea"/>
                <a:cs typeface="Arial" panose="020B0604020202020204" pitchFamily="34" charset="0"/>
              </a:rPr>
              <a:t> Test</a:t>
            </a:r>
          </a:p>
        </p:txBody>
      </p:sp>
      <p:sp>
        <p:nvSpPr>
          <p:cNvPr id="3" name="TextBox 2">
            <a:extLst>
              <a:ext uri="{FF2B5EF4-FFF2-40B4-BE49-F238E27FC236}">
                <a16:creationId xmlns:a16="http://schemas.microsoft.com/office/drawing/2014/main" id="{717A4403-62F4-EA71-4ABB-A29D782A1DC1}"/>
              </a:ext>
            </a:extLst>
          </p:cNvPr>
          <p:cNvSpPr txBox="1"/>
          <p:nvPr/>
        </p:nvSpPr>
        <p:spPr>
          <a:xfrm>
            <a:off x="315241" y="5460759"/>
            <a:ext cx="8720604" cy="750783"/>
          </a:xfrm>
          <a:prstGeom prst="rect">
            <a:avLst/>
          </a:prstGeom>
          <a:noFill/>
        </p:spPr>
        <p:txBody>
          <a:bodyPr wrap="square">
            <a:spAutoFit/>
          </a:bodyPr>
          <a:lstStyle/>
          <a:p>
            <a:pPr>
              <a:lnSpc>
                <a:spcPct val="107000"/>
              </a:lnSpc>
              <a:spcAft>
                <a:spcPts val="600"/>
              </a:spcAft>
            </a:pPr>
            <a:r>
              <a:rPr lang="en-US" sz="1200" b="1" kern="100" dirty="0">
                <a:latin typeface="Montserrat" pitchFamily="2" charset="0"/>
                <a:ea typeface="Calibri" panose="020F0502020204030204" pitchFamily="34" charset="0"/>
                <a:cs typeface="Times New Roman" panose="02020603050405020304" pitchFamily="18" charset="0"/>
              </a:rPr>
              <a:t>Herrick et al., 2001. </a:t>
            </a:r>
            <a:r>
              <a:rPr lang="en-US" sz="1200" b="1" dirty="0">
                <a:latin typeface="Montserrat" pitchFamily="2" charset="0"/>
                <a:hlinkClick r:id="rId3"/>
              </a:rPr>
              <a:t>https://doi.org/10.1016/S0341-8162(00)00173-9</a:t>
            </a:r>
            <a:endParaRPr lang="en-US" sz="1200" b="1" dirty="0">
              <a:latin typeface="Montserrat" pitchFamily="2" charset="0"/>
            </a:endParaRPr>
          </a:p>
          <a:p>
            <a:pPr>
              <a:lnSpc>
                <a:spcPct val="107000"/>
              </a:lnSpc>
              <a:spcAft>
                <a:spcPts val="600"/>
              </a:spcAft>
            </a:pPr>
            <a:r>
              <a:rPr lang="en-US" sz="1200" b="1" kern="100" dirty="0">
                <a:latin typeface="Montserrat" pitchFamily="2" charset="0"/>
                <a:ea typeface="Calibri" panose="020F0502020204030204" pitchFamily="34" charset="0"/>
                <a:cs typeface="Times New Roman" panose="02020603050405020304" pitchFamily="18" charset="0"/>
              </a:rPr>
              <a:t>USDA, 2001. Soil Quality Test Kit Guide. U.S. Department of Agriculture, Natural Resources Conservation Service. Washington, D.C.</a:t>
            </a:r>
          </a:p>
        </p:txBody>
      </p:sp>
      <p:sp>
        <p:nvSpPr>
          <p:cNvPr id="4" name="Rectangle 3">
            <a:extLst>
              <a:ext uri="{FF2B5EF4-FFF2-40B4-BE49-F238E27FC236}">
                <a16:creationId xmlns:a16="http://schemas.microsoft.com/office/drawing/2014/main" id="{EBEEBB56-E640-1347-FFF7-DE7029779C4F}"/>
              </a:ext>
            </a:extLst>
          </p:cNvPr>
          <p:cNvSpPr/>
          <p:nvPr/>
        </p:nvSpPr>
        <p:spPr>
          <a:xfrm>
            <a:off x="77215" y="1207961"/>
            <a:ext cx="8639076" cy="3693319"/>
          </a:xfrm>
          <a:prstGeom prst="rect">
            <a:avLst/>
          </a:prstGeom>
        </p:spPr>
        <p:txBody>
          <a:bodyPr wrap="square">
            <a:spAutoFit/>
          </a:bodyPr>
          <a:lstStyle/>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Collect 2 – 4 ~ 1 cm-diameter soil aggregates from multiple soil depths, air dry</a:t>
            </a:r>
          </a:p>
          <a:p>
            <a:pPr marL="257175" indent="-257175">
              <a:buClr>
                <a:srgbClr val="785135"/>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Fill box with water to a depth of ~ 2 cm.</a:t>
            </a:r>
          </a:p>
          <a:p>
            <a:pPr marL="257175" indent="-257175">
              <a:buClr>
                <a:srgbClr val="785135"/>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Place soil aggregate in sieve basket, immerse in water, and observe for 5 minutes</a:t>
            </a:r>
          </a:p>
          <a:p>
            <a:pPr marL="257175" indent="-257175">
              <a:buClr>
                <a:srgbClr val="785135"/>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Dunk basket in and out of water 5 times and record ratings (next slide)</a:t>
            </a:r>
          </a:p>
          <a:p>
            <a:pPr marL="257175" indent="-257175">
              <a:buClr>
                <a:srgbClr val="785135"/>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Repeat for all aggregates</a:t>
            </a:r>
          </a:p>
          <a:p>
            <a:pPr algn="l">
              <a:buClr>
                <a:srgbClr val="785135"/>
              </a:buClr>
              <a:buSzPct val="150000"/>
            </a:pPr>
            <a:r>
              <a:rPr lang="en-US" b="1" dirty="0">
                <a:latin typeface="Montserrat" pitchFamily="2" charset="0"/>
              </a:rPr>
              <a:t>			</a:t>
            </a:r>
            <a:endParaRPr lang="en-US" b="1" dirty="0">
              <a:solidFill>
                <a:srgbClr val="000000"/>
              </a:solidFill>
              <a:latin typeface="Montserrat" pitchFamily="2" charset="0"/>
              <a:cs typeface="Calibri" panose="020F0502020204030204" pitchFamily="34" charset="0"/>
            </a:endParaRPr>
          </a:p>
        </p:txBody>
      </p:sp>
      <p:pic>
        <p:nvPicPr>
          <p:cNvPr id="6" name="Picture 5" descr="Photo of soil aggregates in sieve baskets">
            <a:extLst>
              <a:ext uri="{FF2B5EF4-FFF2-40B4-BE49-F238E27FC236}">
                <a16:creationId xmlns:a16="http://schemas.microsoft.com/office/drawing/2014/main" id="{A2D05A7E-3173-B72B-5CCD-6F5CDEF0370D}"/>
              </a:ext>
            </a:extLst>
          </p:cNvPr>
          <p:cNvPicPr>
            <a:picLocks noChangeAspect="1"/>
          </p:cNvPicPr>
          <p:nvPr/>
        </p:nvPicPr>
        <p:blipFill>
          <a:blip r:embed="rId4"/>
          <a:stretch>
            <a:fillRect/>
          </a:stretch>
        </p:blipFill>
        <p:spPr>
          <a:xfrm>
            <a:off x="3754079" y="3809633"/>
            <a:ext cx="2552335" cy="1573240"/>
          </a:xfrm>
          <a:prstGeom prst="rect">
            <a:avLst/>
          </a:prstGeom>
        </p:spPr>
      </p:pic>
      <p:pic>
        <p:nvPicPr>
          <p:cNvPr id="7" name="Picture 6" descr="Box with soil aggregates in sieve baskets">
            <a:extLst>
              <a:ext uri="{FF2B5EF4-FFF2-40B4-BE49-F238E27FC236}">
                <a16:creationId xmlns:a16="http://schemas.microsoft.com/office/drawing/2014/main" id="{59CEF82C-1DFF-7E84-5E0C-64869BC2D303}"/>
              </a:ext>
            </a:extLst>
          </p:cNvPr>
          <p:cNvPicPr>
            <a:picLocks noChangeAspect="1"/>
          </p:cNvPicPr>
          <p:nvPr/>
        </p:nvPicPr>
        <p:blipFill>
          <a:blip r:embed="rId5"/>
          <a:stretch>
            <a:fillRect/>
          </a:stretch>
        </p:blipFill>
        <p:spPr>
          <a:xfrm>
            <a:off x="6143400" y="3816703"/>
            <a:ext cx="2663199" cy="1573240"/>
          </a:xfrm>
          <a:prstGeom prst="rect">
            <a:avLst/>
          </a:prstGeom>
        </p:spPr>
      </p:pic>
    </p:spTree>
    <p:extLst>
      <p:ext uri="{BB962C8B-B14F-4D97-AF65-F5344CB8AC3E}">
        <p14:creationId xmlns:p14="http://schemas.microsoft.com/office/powerpoint/2010/main" val="1713894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2514641" y="704016"/>
            <a:ext cx="3898831"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err="1">
                <a:solidFill>
                  <a:srgbClr val="19567B"/>
                </a:solidFill>
                <a:ea typeface="+mn-ea"/>
                <a:cs typeface="Arial" panose="020B0604020202020204" pitchFamily="34" charset="0"/>
              </a:rPr>
              <a:t>Slake</a:t>
            </a:r>
            <a:r>
              <a:rPr lang="en-US" sz="3000" b="1" dirty="0">
                <a:solidFill>
                  <a:srgbClr val="19567B"/>
                </a:solidFill>
                <a:ea typeface="+mn-ea"/>
                <a:cs typeface="Arial" panose="020B0604020202020204" pitchFamily="34" charset="0"/>
              </a:rPr>
              <a:t> Test Scoring</a:t>
            </a:r>
          </a:p>
        </p:txBody>
      </p:sp>
      <p:pic>
        <p:nvPicPr>
          <p:cNvPr id="10" name="Picture 9" descr="Table from Soil Quality Test Kit Guide showing scoring for slake test results">
            <a:extLst>
              <a:ext uri="{FF2B5EF4-FFF2-40B4-BE49-F238E27FC236}">
                <a16:creationId xmlns:a16="http://schemas.microsoft.com/office/drawing/2014/main" id="{1F4CDC9F-4BC3-375B-311A-A63219B9D4C9}"/>
              </a:ext>
            </a:extLst>
          </p:cNvPr>
          <p:cNvPicPr>
            <a:picLocks noChangeAspect="1"/>
          </p:cNvPicPr>
          <p:nvPr/>
        </p:nvPicPr>
        <p:blipFill>
          <a:blip r:embed="rId3"/>
          <a:stretch>
            <a:fillRect/>
          </a:stretch>
        </p:blipFill>
        <p:spPr>
          <a:xfrm>
            <a:off x="746079" y="1580126"/>
            <a:ext cx="7633148" cy="2990055"/>
          </a:xfrm>
          <a:prstGeom prst="rect">
            <a:avLst/>
          </a:prstGeom>
        </p:spPr>
      </p:pic>
      <p:sp>
        <p:nvSpPr>
          <p:cNvPr id="11" name="TextBox 10">
            <a:extLst>
              <a:ext uri="{FF2B5EF4-FFF2-40B4-BE49-F238E27FC236}">
                <a16:creationId xmlns:a16="http://schemas.microsoft.com/office/drawing/2014/main" id="{F8B5972A-A421-9719-FB40-4D6B1F769840}"/>
              </a:ext>
            </a:extLst>
          </p:cNvPr>
          <p:cNvSpPr txBox="1"/>
          <p:nvPr/>
        </p:nvSpPr>
        <p:spPr>
          <a:xfrm>
            <a:off x="508958" y="2057166"/>
            <a:ext cx="771365" cy="276999"/>
          </a:xfrm>
          <a:prstGeom prst="rect">
            <a:avLst/>
          </a:prstGeom>
          <a:noFill/>
        </p:spPr>
        <p:txBody>
          <a:bodyPr wrap="none" rtlCol="0">
            <a:spAutoFit/>
          </a:bodyPr>
          <a:lstStyle/>
          <a:p>
            <a:r>
              <a:rPr lang="en-US" sz="1200" b="1" dirty="0">
                <a:solidFill>
                  <a:srgbClr val="00B050"/>
                </a:solidFill>
                <a:latin typeface="Montserrat" pitchFamily="2" charset="0"/>
              </a:rPr>
              <a:t>FIFSHA</a:t>
            </a:r>
          </a:p>
        </p:txBody>
      </p:sp>
      <p:sp>
        <p:nvSpPr>
          <p:cNvPr id="12" name="TextBox 11">
            <a:extLst>
              <a:ext uri="{FF2B5EF4-FFF2-40B4-BE49-F238E27FC236}">
                <a16:creationId xmlns:a16="http://schemas.microsoft.com/office/drawing/2014/main" id="{AFD2AC85-1D6C-58DD-06B3-908A30050855}"/>
              </a:ext>
            </a:extLst>
          </p:cNvPr>
          <p:cNvSpPr txBox="1"/>
          <p:nvPr/>
        </p:nvSpPr>
        <p:spPr>
          <a:xfrm>
            <a:off x="628305" y="2538990"/>
            <a:ext cx="482824" cy="276999"/>
          </a:xfrm>
          <a:prstGeom prst="rect">
            <a:avLst/>
          </a:prstGeom>
          <a:noFill/>
        </p:spPr>
        <p:txBody>
          <a:bodyPr wrap="none" rtlCol="0">
            <a:spAutoFit/>
          </a:bodyPr>
          <a:lstStyle/>
          <a:p>
            <a:r>
              <a:rPr lang="en-US" sz="1200" b="1" dirty="0">
                <a:solidFill>
                  <a:srgbClr val="FF0000"/>
                </a:solidFill>
                <a:latin typeface="Montserrat" pitchFamily="2" charset="0"/>
              </a:rPr>
              <a:t>1 - 2</a:t>
            </a:r>
          </a:p>
        </p:txBody>
      </p:sp>
      <p:sp>
        <p:nvSpPr>
          <p:cNvPr id="15" name="Left Brace 14">
            <a:extLst>
              <a:ext uri="{FF2B5EF4-FFF2-40B4-BE49-F238E27FC236}">
                <a16:creationId xmlns:a16="http://schemas.microsoft.com/office/drawing/2014/main" id="{0B387321-84B5-5D9C-5CE4-2A81F5DD231F}"/>
              </a:ext>
              <a:ext uri="{C183D7F6-B498-43B3-948B-1728B52AA6E4}">
                <adec:decorative xmlns:adec="http://schemas.microsoft.com/office/drawing/2017/decorative" val="1"/>
              </a:ext>
            </a:extLst>
          </p:cNvPr>
          <p:cNvSpPr/>
          <p:nvPr/>
        </p:nvSpPr>
        <p:spPr>
          <a:xfrm>
            <a:off x="1114328" y="2304886"/>
            <a:ext cx="87150" cy="743559"/>
          </a:xfrm>
          <a:prstGeom prst="leftBrace">
            <a:avLst/>
          </a:prstGeom>
          <a:ln w="317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b="1">
              <a:latin typeface="Montserrat" pitchFamily="2" charset="0"/>
            </a:endParaRPr>
          </a:p>
        </p:txBody>
      </p:sp>
      <p:sp>
        <p:nvSpPr>
          <p:cNvPr id="13" name="TextBox 12">
            <a:extLst>
              <a:ext uri="{FF2B5EF4-FFF2-40B4-BE49-F238E27FC236}">
                <a16:creationId xmlns:a16="http://schemas.microsoft.com/office/drawing/2014/main" id="{F2B9A3FF-1517-A168-B975-F99CF72D4F2B}"/>
              </a:ext>
            </a:extLst>
          </p:cNvPr>
          <p:cNvSpPr txBox="1"/>
          <p:nvPr/>
        </p:nvSpPr>
        <p:spPr>
          <a:xfrm>
            <a:off x="610784" y="3381937"/>
            <a:ext cx="527709" cy="276999"/>
          </a:xfrm>
          <a:prstGeom prst="rect">
            <a:avLst/>
          </a:prstGeom>
          <a:noFill/>
        </p:spPr>
        <p:txBody>
          <a:bodyPr wrap="square" rtlCol="0">
            <a:spAutoFit/>
          </a:bodyPr>
          <a:lstStyle/>
          <a:p>
            <a:r>
              <a:rPr lang="en-US" sz="1200" b="1" dirty="0">
                <a:solidFill>
                  <a:schemeClr val="bg2">
                    <a:lumMod val="50000"/>
                  </a:schemeClr>
                </a:solidFill>
                <a:latin typeface="Montserrat" pitchFamily="2" charset="0"/>
              </a:rPr>
              <a:t>3 - 4</a:t>
            </a:r>
          </a:p>
        </p:txBody>
      </p:sp>
      <p:sp>
        <p:nvSpPr>
          <p:cNvPr id="16" name="Left Brace 15">
            <a:extLst>
              <a:ext uri="{FF2B5EF4-FFF2-40B4-BE49-F238E27FC236}">
                <a16:creationId xmlns:a16="http://schemas.microsoft.com/office/drawing/2014/main" id="{3A8DF4AE-DB34-C69F-44E5-C56B5B4D7994}"/>
              </a:ext>
              <a:ext uri="{C183D7F6-B498-43B3-948B-1728B52AA6E4}">
                <adec:decorative xmlns:adec="http://schemas.microsoft.com/office/drawing/2017/decorative" val="1"/>
              </a:ext>
            </a:extLst>
          </p:cNvPr>
          <p:cNvSpPr/>
          <p:nvPr/>
        </p:nvSpPr>
        <p:spPr>
          <a:xfrm>
            <a:off x="1140209" y="3178261"/>
            <a:ext cx="63924" cy="686325"/>
          </a:xfrm>
          <a:prstGeom prst="leftBrace">
            <a:avLst/>
          </a:prstGeom>
          <a:ln w="317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b="1">
              <a:latin typeface="Montserrat" pitchFamily="2" charset="0"/>
            </a:endParaRPr>
          </a:p>
        </p:txBody>
      </p:sp>
      <p:sp>
        <p:nvSpPr>
          <p:cNvPr id="14" name="TextBox 13">
            <a:extLst>
              <a:ext uri="{FF2B5EF4-FFF2-40B4-BE49-F238E27FC236}">
                <a16:creationId xmlns:a16="http://schemas.microsoft.com/office/drawing/2014/main" id="{1BCB9E68-550E-7359-DED2-06D6E71D5B86}"/>
              </a:ext>
            </a:extLst>
          </p:cNvPr>
          <p:cNvSpPr txBox="1"/>
          <p:nvPr/>
        </p:nvSpPr>
        <p:spPr>
          <a:xfrm>
            <a:off x="741772" y="3992427"/>
            <a:ext cx="276038" cy="276999"/>
          </a:xfrm>
          <a:prstGeom prst="rect">
            <a:avLst/>
          </a:prstGeom>
          <a:noFill/>
        </p:spPr>
        <p:txBody>
          <a:bodyPr wrap="none" rtlCol="0">
            <a:spAutoFit/>
          </a:bodyPr>
          <a:lstStyle/>
          <a:p>
            <a:r>
              <a:rPr lang="en-US" sz="1200" b="1" dirty="0">
                <a:solidFill>
                  <a:srgbClr val="00B050"/>
                </a:solidFill>
                <a:latin typeface="Montserrat" pitchFamily="2" charset="0"/>
              </a:rPr>
              <a:t>5</a:t>
            </a:r>
          </a:p>
        </p:txBody>
      </p:sp>
      <p:sp>
        <p:nvSpPr>
          <p:cNvPr id="17" name="Left Brace 16">
            <a:extLst>
              <a:ext uri="{FF2B5EF4-FFF2-40B4-BE49-F238E27FC236}">
                <a16:creationId xmlns:a16="http://schemas.microsoft.com/office/drawing/2014/main" id="{F7D7E5DE-1272-4F80-53B4-1DE4CFC66B9A}"/>
              </a:ext>
              <a:ext uri="{C183D7F6-B498-43B3-948B-1728B52AA6E4}">
                <adec:decorative xmlns:adec="http://schemas.microsoft.com/office/drawing/2017/decorative" val="1"/>
              </a:ext>
            </a:extLst>
          </p:cNvPr>
          <p:cNvSpPr/>
          <p:nvPr/>
        </p:nvSpPr>
        <p:spPr>
          <a:xfrm>
            <a:off x="1129094" y="3948924"/>
            <a:ext cx="102667" cy="394185"/>
          </a:xfrm>
          <a:prstGeom prst="leftBrace">
            <a:avLst/>
          </a:prstGeom>
          <a:ln w="317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b="1">
              <a:latin typeface="Montserrat" pitchFamily="2" charset="0"/>
            </a:endParaRPr>
          </a:p>
        </p:txBody>
      </p:sp>
      <p:sp>
        <p:nvSpPr>
          <p:cNvPr id="9" name="TextBox 8">
            <a:extLst>
              <a:ext uri="{FF2B5EF4-FFF2-40B4-BE49-F238E27FC236}">
                <a16:creationId xmlns:a16="http://schemas.microsoft.com/office/drawing/2014/main" id="{82EF4E75-C71E-11A7-6FAA-88CF36C28373}"/>
              </a:ext>
            </a:extLst>
          </p:cNvPr>
          <p:cNvSpPr txBox="1"/>
          <p:nvPr/>
        </p:nvSpPr>
        <p:spPr>
          <a:xfrm>
            <a:off x="268795" y="5677763"/>
            <a:ext cx="6515100" cy="476221"/>
          </a:xfrm>
          <a:prstGeom prst="rect">
            <a:avLst/>
          </a:prstGeom>
          <a:noFill/>
        </p:spPr>
        <p:txBody>
          <a:bodyPr wrap="square">
            <a:spAutoFit/>
          </a:bodyPr>
          <a:lstStyle/>
          <a:p>
            <a:pPr>
              <a:lnSpc>
                <a:spcPct val="107000"/>
              </a:lnSpc>
              <a:spcAft>
                <a:spcPts val="600"/>
              </a:spcAft>
            </a:pPr>
            <a:r>
              <a:rPr lang="en-US" sz="1200" b="1" kern="100" dirty="0">
                <a:latin typeface="Montserrat" pitchFamily="2" charset="0"/>
                <a:ea typeface="Calibri" panose="020F0502020204030204" pitchFamily="34" charset="0"/>
                <a:cs typeface="Times New Roman" panose="02020603050405020304" pitchFamily="18" charset="0"/>
              </a:rPr>
              <a:t>USDA, 2001. Soil Quality Test Kit Guide. U.S. Department of Agriculture, Natural Resources Conservation Service. Washington, D.C.</a:t>
            </a:r>
          </a:p>
        </p:txBody>
      </p:sp>
    </p:spTree>
    <p:extLst>
      <p:ext uri="{BB962C8B-B14F-4D97-AF65-F5344CB8AC3E}">
        <p14:creationId xmlns:p14="http://schemas.microsoft.com/office/powerpoint/2010/main" val="34760016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1795088" y="688210"/>
            <a:ext cx="5682854"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Water Stable Aggregates</a:t>
            </a:r>
          </a:p>
        </p:txBody>
      </p:sp>
      <p:sp>
        <p:nvSpPr>
          <p:cNvPr id="4" name="TextBox 3">
            <a:extLst>
              <a:ext uri="{FF2B5EF4-FFF2-40B4-BE49-F238E27FC236}">
                <a16:creationId xmlns:a16="http://schemas.microsoft.com/office/drawing/2014/main" id="{E0053D42-BD25-A14F-E5BA-288AA09F832C}"/>
              </a:ext>
            </a:extLst>
          </p:cNvPr>
          <p:cNvSpPr txBox="1"/>
          <p:nvPr/>
        </p:nvSpPr>
        <p:spPr>
          <a:xfrm>
            <a:off x="171450" y="1327280"/>
            <a:ext cx="8801100" cy="3928063"/>
          </a:xfrm>
          <a:prstGeom prst="rect">
            <a:avLst/>
          </a:prstGeom>
          <a:noFill/>
        </p:spPr>
        <p:txBody>
          <a:bodyPr wrap="square">
            <a:spAutoFit/>
          </a:bodyPr>
          <a:lstStyle/>
          <a:p>
            <a:pPr marL="257175" indent="-257175">
              <a:lnSpc>
                <a:spcPct val="107000"/>
              </a:lnSpc>
              <a:buClr>
                <a:srgbClr val="785135"/>
              </a:buClr>
              <a:buSzPct val="150000"/>
              <a:buFont typeface="Wingdings" panose="05000000000000000000" pitchFamily="2" charset="2"/>
              <a:buChar char="§"/>
            </a:pPr>
            <a:r>
              <a:rPr lang="en-US" b="1" kern="100" dirty="0">
                <a:latin typeface="Montserrat" pitchFamily="2" charset="0"/>
                <a:ea typeface="Calibri" panose="020F0502020204030204" pitchFamily="34" charset="0"/>
                <a:cs typeface="Times New Roman" panose="02020603050405020304" pitchFamily="18" charset="0"/>
              </a:rPr>
              <a:t>Soil structure classification is based on the shape of the soil aggregates, affected by soil forming processes, texture, and management </a:t>
            </a:r>
          </a:p>
          <a:p>
            <a:pPr marL="257175" indent="-257175">
              <a:lnSpc>
                <a:spcPct val="107000"/>
              </a:lnSpc>
              <a:buClr>
                <a:srgbClr val="785135"/>
              </a:buClr>
              <a:buSzPct val="150000"/>
              <a:buFont typeface="Wingdings" panose="05000000000000000000" pitchFamily="2" charset="2"/>
              <a:buChar char="§"/>
            </a:pPr>
            <a:endParaRPr lang="en-US" b="1" kern="100" dirty="0">
              <a:latin typeface="Montserrat" pitchFamily="2" charset="0"/>
              <a:ea typeface="Calibri" panose="020F0502020204030204" pitchFamily="34" charset="0"/>
              <a:cs typeface="Times New Roman" panose="02020603050405020304" pitchFamily="18" charset="0"/>
            </a:endParaRPr>
          </a:p>
          <a:p>
            <a:pPr marL="257175" indent="-257175">
              <a:lnSpc>
                <a:spcPct val="107000"/>
              </a:lnSpc>
              <a:buClr>
                <a:srgbClr val="785135"/>
              </a:buClr>
              <a:buSzPct val="150000"/>
              <a:buFont typeface="Wingdings" panose="05000000000000000000" pitchFamily="2" charset="2"/>
              <a:buChar char="§"/>
            </a:pPr>
            <a:r>
              <a:rPr lang="en-US" b="1" kern="100" dirty="0">
                <a:latin typeface="Montserrat" pitchFamily="2" charset="0"/>
                <a:ea typeface="Calibri" panose="020F0502020204030204" pitchFamily="34" charset="0"/>
                <a:cs typeface="Times New Roman" panose="02020603050405020304" pitchFamily="18" charset="0"/>
              </a:rPr>
              <a:t>Aggregate stability is a measure of how soil aggregates resist crumbling or disintegrating </a:t>
            </a:r>
          </a:p>
          <a:p>
            <a:pPr marL="257175" indent="-257175">
              <a:lnSpc>
                <a:spcPct val="107000"/>
              </a:lnSpc>
              <a:buClr>
                <a:srgbClr val="785135"/>
              </a:buClr>
              <a:buSzPct val="150000"/>
              <a:buFont typeface="Wingdings" panose="05000000000000000000" pitchFamily="2" charset="2"/>
              <a:buChar char="§"/>
            </a:pPr>
            <a:endParaRPr lang="en-US" b="1" kern="100" dirty="0">
              <a:latin typeface="Montserrat" pitchFamily="2" charset="0"/>
              <a:ea typeface="Calibri" panose="020F0502020204030204" pitchFamily="34" charset="0"/>
              <a:cs typeface="Times New Roman" panose="02020603050405020304" pitchFamily="18" charset="0"/>
            </a:endParaRPr>
          </a:p>
          <a:p>
            <a:pPr marL="257175" indent="-257175">
              <a:lnSpc>
                <a:spcPct val="107000"/>
              </a:lnSpc>
              <a:buClr>
                <a:srgbClr val="785135"/>
              </a:buClr>
              <a:buSzPct val="150000"/>
              <a:buFont typeface="Wingdings" panose="05000000000000000000" pitchFamily="2" charset="2"/>
              <a:buChar char="§"/>
            </a:pPr>
            <a:r>
              <a:rPr lang="en-US" b="1" kern="100" dirty="0">
                <a:latin typeface="Montserrat" pitchFamily="2" charset="0"/>
                <a:ea typeface="Calibri" panose="020F0502020204030204" pitchFamily="34" charset="0"/>
                <a:cs typeface="Times New Roman" panose="02020603050405020304" pitchFamily="18" charset="0"/>
              </a:rPr>
              <a:t>Stable soil aggregates:</a:t>
            </a:r>
          </a:p>
          <a:p>
            <a:pPr>
              <a:lnSpc>
                <a:spcPct val="107000"/>
              </a:lnSpc>
              <a:buClr>
                <a:srgbClr val="785135"/>
              </a:buClr>
              <a:buSzPct val="150000"/>
            </a:pPr>
            <a:r>
              <a:rPr lang="en-US" b="1" kern="100" dirty="0">
                <a:latin typeface="Montserrat" pitchFamily="2" charset="0"/>
                <a:ea typeface="Calibri" panose="020F0502020204030204" pitchFamily="34" charset="0"/>
                <a:cs typeface="Times New Roman" panose="02020603050405020304" pitchFamily="18" charset="0"/>
              </a:rPr>
              <a:t>	-  Protect SOM from further decomposition</a:t>
            </a:r>
          </a:p>
          <a:p>
            <a:pPr>
              <a:lnSpc>
                <a:spcPct val="107000"/>
              </a:lnSpc>
              <a:buClr>
                <a:srgbClr val="785135"/>
              </a:buClr>
              <a:buSzPct val="150000"/>
            </a:pPr>
            <a:r>
              <a:rPr lang="en-US" b="1" kern="100" dirty="0">
                <a:latin typeface="Montserrat" pitchFamily="2" charset="0"/>
                <a:ea typeface="Calibri" panose="020F0502020204030204" pitchFamily="34" charset="0"/>
                <a:cs typeface="Times New Roman" panose="02020603050405020304" pitchFamily="18" charset="0"/>
              </a:rPr>
              <a:t>	-  Decreases soil erodibility</a:t>
            </a:r>
          </a:p>
          <a:p>
            <a:pPr>
              <a:lnSpc>
                <a:spcPct val="107000"/>
              </a:lnSpc>
              <a:buClr>
                <a:srgbClr val="785135"/>
              </a:buClr>
              <a:buSzPct val="150000"/>
            </a:pPr>
            <a:r>
              <a:rPr lang="en-US" b="1" kern="100" dirty="0">
                <a:latin typeface="Montserrat" pitchFamily="2" charset="0"/>
                <a:ea typeface="Calibri" panose="020F0502020204030204" pitchFamily="34" charset="0"/>
                <a:cs typeface="Times New Roman" panose="02020603050405020304" pitchFamily="18" charset="0"/>
              </a:rPr>
              <a:t>	-  Improve water and air movement (maintain large pores)</a:t>
            </a:r>
          </a:p>
          <a:p>
            <a:pPr>
              <a:lnSpc>
                <a:spcPct val="107000"/>
              </a:lnSpc>
              <a:buClr>
                <a:srgbClr val="785135"/>
              </a:buClr>
              <a:buSzPct val="150000"/>
            </a:pPr>
            <a:r>
              <a:rPr lang="en-US" b="1" kern="100" dirty="0">
                <a:latin typeface="Montserrat" pitchFamily="2" charset="0"/>
                <a:ea typeface="Calibri" panose="020F0502020204030204" pitchFamily="34" charset="0"/>
                <a:cs typeface="Times New Roman" panose="02020603050405020304" pitchFamily="18" charset="0"/>
              </a:rPr>
              <a:t>	-  Improve physical environment for root growth</a:t>
            </a:r>
          </a:p>
          <a:p>
            <a:pPr>
              <a:lnSpc>
                <a:spcPct val="107000"/>
              </a:lnSpc>
              <a:buClr>
                <a:srgbClr val="785135"/>
              </a:buClr>
              <a:buSzPct val="150000"/>
            </a:pPr>
            <a:r>
              <a:rPr lang="en-US" b="1" kern="100" dirty="0">
                <a:latin typeface="Montserrat" pitchFamily="2" charset="0"/>
                <a:ea typeface="Calibri" panose="020F0502020204030204" pitchFamily="34" charset="0"/>
                <a:cs typeface="Times New Roman" panose="02020603050405020304" pitchFamily="18" charset="0"/>
              </a:rPr>
              <a:t>	-  Improve soil organism habitat</a:t>
            </a:r>
          </a:p>
        </p:txBody>
      </p:sp>
      <p:sp>
        <p:nvSpPr>
          <p:cNvPr id="6" name="TextBox 5">
            <a:extLst>
              <a:ext uri="{FF2B5EF4-FFF2-40B4-BE49-F238E27FC236}">
                <a16:creationId xmlns:a16="http://schemas.microsoft.com/office/drawing/2014/main" id="{700F3A26-A154-ED28-EDCD-D0A4CED37ECC}"/>
              </a:ext>
            </a:extLst>
          </p:cNvPr>
          <p:cNvSpPr txBox="1"/>
          <p:nvPr/>
        </p:nvSpPr>
        <p:spPr>
          <a:xfrm>
            <a:off x="171450" y="5638875"/>
            <a:ext cx="8515349" cy="476221"/>
          </a:xfrm>
          <a:prstGeom prst="rect">
            <a:avLst/>
          </a:prstGeom>
          <a:noFill/>
        </p:spPr>
        <p:txBody>
          <a:bodyPr wrap="square">
            <a:spAutoFit/>
          </a:bodyPr>
          <a:lstStyle/>
          <a:p>
            <a:pPr>
              <a:lnSpc>
                <a:spcPct val="107000"/>
              </a:lnSpc>
              <a:spcAft>
                <a:spcPts val="600"/>
              </a:spcAft>
            </a:pPr>
            <a:r>
              <a:rPr lang="en-US" sz="1200" b="1" kern="100" dirty="0">
                <a:latin typeface="Montserrat" pitchFamily="2" charset="0"/>
                <a:ea typeface="Calibri" panose="020F0502020204030204" pitchFamily="34" charset="0"/>
                <a:cs typeface="Times New Roman" panose="02020603050405020304" pitchFamily="18" charset="0"/>
              </a:rPr>
              <a:t>USDA, 2001. Soil Quality Test Kit Guide. U.S. Department of Agriculture, Natural Resources Conservation Service. Washington, D.C.</a:t>
            </a:r>
          </a:p>
        </p:txBody>
      </p:sp>
    </p:spTree>
    <p:extLst>
      <p:ext uri="{BB962C8B-B14F-4D97-AF65-F5344CB8AC3E}">
        <p14:creationId xmlns:p14="http://schemas.microsoft.com/office/powerpoint/2010/main" val="31256450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649442" y="632017"/>
            <a:ext cx="8647596"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Soil Fauna/Biological Diversity Indicator</a:t>
            </a:r>
          </a:p>
        </p:txBody>
      </p:sp>
      <p:pic>
        <p:nvPicPr>
          <p:cNvPr id="2" name="Picture 1" descr="Table for the Soil Fauna/Biological Diversity indicator decribing rating/scoring, applicable resource concerns and box for entering score">
            <a:extLst>
              <a:ext uri="{FF2B5EF4-FFF2-40B4-BE49-F238E27FC236}">
                <a16:creationId xmlns:a16="http://schemas.microsoft.com/office/drawing/2014/main" id="{1CC7195A-60E1-DF4F-3369-ED5F881982F4}"/>
              </a:ext>
            </a:extLst>
          </p:cNvPr>
          <p:cNvPicPr>
            <a:picLocks noChangeAspect="1"/>
          </p:cNvPicPr>
          <p:nvPr/>
        </p:nvPicPr>
        <p:blipFill>
          <a:blip r:embed="rId3"/>
          <a:stretch>
            <a:fillRect/>
          </a:stretch>
        </p:blipFill>
        <p:spPr>
          <a:xfrm>
            <a:off x="422712" y="1273870"/>
            <a:ext cx="8366760" cy="2122371"/>
          </a:xfrm>
          <a:prstGeom prst="rect">
            <a:avLst/>
          </a:prstGeom>
        </p:spPr>
      </p:pic>
      <p:pic>
        <p:nvPicPr>
          <p:cNvPr id="11" name="Picture 10" descr="Photos of a ground beetle, earthworm middens, a woodlouse, and an ant burrow">
            <a:extLst>
              <a:ext uri="{FF2B5EF4-FFF2-40B4-BE49-F238E27FC236}">
                <a16:creationId xmlns:a16="http://schemas.microsoft.com/office/drawing/2014/main" id="{530F8956-CE9E-B2AA-1B7F-B722BD7D1A8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9474" y="3507179"/>
            <a:ext cx="7535535" cy="2266521"/>
          </a:xfrm>
          <a:prstGeom prst="rect">
            <a:avLst/>
          </a:prstGeom>
          <a:noFill/>
        </p:spPr>
      </p:pic>
      <p:sp>
        <p:nvSpPr>
          <p:cNvPr id="12" name="TextBox 11">
            <a:extLst>
              <a:ext uri="{FF2B5EF4-FFF2-40B4-BE49-F238E27FC236}">
                <a16:creationId xmlns:a16="http://schemas.microsoft.com/office/drawing/2014/main" id="{ABE5D248-9C83-2A8B-4AC3-D81690DD23CC}"/>
              </a:ext>
            </a:extLst>
          </p:cNvPr>
          <p:cNvSpPr txBox="1"/>
          <p:nvPr/>
        </p:nvSpPr>
        <p:spPr>
          <a:xfrm>
            <a:off x="1018509" y="5884638"/>
            <a:ext cx="6957464" cy="276999"/>
          </a:xfrm>
          <a:prstGeom prst="rect">
            <a:avLst/>
          </a:prstGeom>
          <a:noFill/>
        </p:spPr>
        <p:txBody>
          <a:bodyPr wrap="square">
            <a:spAutoFit/>
          </a:bodyPr>
          <a:lstStyle/>
          <a:p>
            <a:r>
              <a:rPr lang="en-US" sz="1200" b="1" dirty="0">
                <a:latin typeface="Montserrat" pitchFamily="2" charset="0"/>
                <a:ea typeface="Calibri" panose="020F0502020204030204" pitchFamily="34" charset="0"/>
              </a:rPr>
              <a:t>A ground beetle (a), earthworm midden piles (b), woodlouse (c), and ant burrow (d).</a:t>
            </a:r>
            <a:endParaRPr lang="en-US" sz="1200" b="1" dirty="0">
              <a:latin typeface="Montserrat" pitchFamily="2" charset="0"/>
            </a:endParaRPr>
          </a:p>
        </p:txBody>
      </p:sp>
    </p:spTree>
    <p:extLst>
      <p:ext uri="{BB962C8B-B14F-4D97-AF65-F5344CB8AC3E}">
        <p14:creationId xmlns:p14="http://schemas.microsoft.com/office/powerpoint/2010/main" val="9670078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2527294" y="606528"/>
            <a:ext cx="4246724"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Soil Biota Resources</a:t>
            </a:r>
          </a:p>
        </p:txBody>
      </p:sp>
      <p:pic>
        <p:nvPicPr>
          <p:cNvPr id="4" name="Picture 3" descr="Image of the cover of the Pocket Guide to Soil Invertebrates as Bioindicators published the the Xerces Society">
            <a:extLst>
              <a:ext uri="{FF2B5EF4-FFF2-40B4-BE49-F238E27FC236}">
                <a16:creationId xmlns:a16="http://schemas.microsoft.com/office/drawing/2014/main" id="{048A7132-967F-0268-2BD1-6F14C96DC04F}"/>
              </a:ext>
            </a:extLst>
          </p:cNvPr>
          <p:cNvPicPr>
            <a:picLocks noChangeAspect="1"/>
          </p:cNvPicPr>
          <p:nvPr/>
        </p:nvPicPr>
        <p:blipFill rotWithShape="1">
          <a:blip r:embed="rId3"/>
          <a:srcRect l="30000" t="15982" r="45833" b="18889"/>
          <a:stretch/>
        </p:blipFill>
        <p:spPr>
          <a:xfrm>
            <a:off x="275312" y="1212889"/>
            <a:ext cx="3108633" cy="4712424"/>
          </a:xfrm>
          <a:prstGeom prst="rect">
            <a:avLst/>
          </a:prstGeom>
        </p:spPr>
      </p:pic>
      <p:pic>
        <p:nvPicPr>
          <p:cNvPr id="6" name="Picture 5" descr="Image capture of a page with references from the Xerces publication">
            <a:extLst>
              <a:ext uri="{FF2B5EF4-FFF2-40B4-BE49-F238E27FC236}">
                <a16:creationId xmlns:a16="http://schemas.microsoft.com/office/drawing/2014/main" id="{38CD27C4-1E8C-D822-8138-80DC776BCCA9}"/>
              </a:ext>
            </a:extLst>
          </p:cNvPr>
          <p:cNvPicPr>
            <a:picLocks noChangeAspect="1"/>
          </p:cNvPicPr>
          <p:nvPr/>
        </p:nvPicPr>
        <p:blipFill rotWithShape="1">
          <a:blip r:embed="rId4"/>
          <a:srcRect l="31667" t="15075" r="47500" b="5556"/>
          <a:stretch/>
        </p:blipFill>
        <p:spPr>
          <a:xfrm>
            <a:off x="3466968" y="1212888"/>
            <a:ext cx="2181677" cy="4675317"/>
          </a:xfrm>
          <a:prstGeom prst="rect">
            <a:avLst/>
          </a:prstGeom>
        </p:spPr>
      </p:pic>
      <p:pic>
        <p:nvPicPr>
          <p:cNvPr id="7" name="Picture 6" descr="Image capture referencing the Xerces Society publication &quot;Farming with Soil Life&quot;">
            <a:extLst>
              <a:ext uri="{FF2B5EF4-FFF2-40B4-BE49-F238E27FC236}">
                <a16:creationId xmlns:a16="http://schemas.microsoft.com/office/drawing/2014/main" id="{A604F3E4-ACFC-B4E9-C642-B4363750B383}"/>
              </a:ext>
            </a:extLst>
          </p:cNvPr>
          <p:cNvPicPr>
            <a:picLocks noChangeAspect="1"/>
          </p:cNvPicPr>
          <p:nvPr/>
        </p:nvPicPr>
        <p:blipFill rotWithShape="1">
          <a:blip r:embed="rId5"/>
          <a:srcRect l="31667" t="37999" r="47500" b="5556"/>
          <a:stretch/>
        </p:blipFill>
        <p:spPr>
          <a:xfrm>
            <a:off x="5689905" y="1212889"/>
            <a:ext cx="3092142" cy="4712424"/>
          </a:xfrm>
          <a:prstGeom prst="rect">
            <a:avLst/>
          </a:prstGeom>
        </p:spPr>
      </p:pic>
      <p:sp>
        <p:nvSpPr>
          <p:cNvPr id="3" name="TextBox 2">
            <a:extLst>
              <a:ext uri="{FF2B5EF4-FFF2-40B4-BE49-F238E27FC236}">
                <a16:creationId xmlns:a16="http://schemas.microsoft.com/office/drawing/2014/main" id="{70EC2F95-962F-5456-8E46-7CCD53603725}"/>
              </a:ext>
            </a:extLst>
          </p:cNvPr>
          <p:cNvSpPr txBox="1"/>
          <p:nvPr/>
        </p:nvSpPr>
        <p:spPr>
          <a:xfrm>
            <a:off x="367419" y="5925313"/>
            <a:ext cx="2257794" cy="276999"/>
          </a:xfrm>
          <a:prstGeom prst="rect">
            <a:avLst/>
          </a:prstGeom>
          <a:solidFill>
            <a:schemeClr val="bg1"/>
          </a:solidFill>
        </p:spPr>
        <p:txBody>
          <a:bodyPr wrap="square">
            <a:spAutoFit/>
          </a:bodyPr>
          <a:lstStyle/>
          <a:p>
            <a:r>
              <a:rPr lang="en-US" sz="1200" b="1" dirty="0">
                <a:latin typeface="Montserrat" pitchFamily="2" charset="0"/>
              </a:rPr>
              <a:t>https://www.xerces.org/</a:t>
            </a:r>
          </a:p>
        </p:txBody>
      </p:sp>
    </p:spTree>
    <p:extLst>
      <p:ext uri="{BB962C8B-B14F-4D97-AF65-F5344CB8AC3E}">
        <p14:creationId xmlns:p14="http://schemas.microsoft.com/office/powerpoint/2010/main" val="10923724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 uri="{C183D7F6-B498-43B3-948B-1728B52AA6E4}">
                <adec:decorative xmlns:adec="http://schemas.microsoft.com/office/drawing/2017/decorative" val="1"/>
              </a:ext>
            </a:extLst>
          </p:cNvPr>
          <p:cNvSpPr txBox="1">
            <a:spLocks noGrp="1"/>
          </p:cNvSpPr>
          <p:nvPr>
            <p:ph type="title" idx="4294967295"/>
          </p:nvPr>
        </p:nvSpPr>
        <p:spPr>
          <a:xfrm>
            <a:off x="2150012" y="743691"/>
            <a:ext cx="4779389"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Forest Soil Biodiversity</a:t>
            </a:r>
          </a:p>
        </p:txBody>
      </p:sp>
      <p:sp>
        <p:nvSpPr>
          <p:cNvPr id="6" name="TextBox 5">
            <a:extLst>
              <a:ext uri="{FF2B5EF4-FFF2-40B4-BE49-F238E27FC236}">
                <a16:creationId xmlns:a16="http://schemas.microsoft.com/office/drawing/2014/main" id="{50713903-3043-A5D6-E92E-3ADC06ABD2C9}"/>
              </a:ext>
              <a:ext uri="{C183D7F6-B498-43B3-948B-1728B52AA6E4}">
                <adec:decorative xmlns:adec="http://schemas.microsoft.com/office/drawing/2017/decorative" val="1"/>
              </a:ext>
            </a:extLst>
          </p:cNvPr>
          <p:cNvSpPr txBox="1"/>
          <p:nvPr/>
        </p:nvSpPr>
        <p:spPr>
          <a:xfrm>
            <a:off x="269036" y="1366287"/>
            <a:ext cx="8229600" cy="2308324"/>
          </a:xfrm>
          <a:prstGeom prst="rect">
            <a:avLst/>
          </a:prstGeom>
          <a:noFill/>
        </p:spPr>
        <p:txBody>
          <a:bodyPr wrap="square" lIns="91440" tIns="45720" rIns="91440" bIns="45720" rtlCol="0" anchor="t">
            <a:spAutoFit/>
          </a:bodyPr>
          <a:lstStyle/>
          <a:p>
            <a:pPr marL="257175" indent="-257175">
              <a:buClr>
                <a:srgbClr val="785135"/>
              </a:buClr>
              <a:buSzPct val="150000"/>
              <a:buFont typeface="Wingdings" panose="05000000000000000000" pitchFamily="2" charset="2"/>
              <a:buChar char="§"/>
            </a:pPr>
            <a:r>
              <a:rPr lang="en-US" b="1" dirty="0">
                <a:latin typeface="Montserrat" pitchFamily="2" charset="0"/>
                <a:cs typeface="Arial" panose="020B0604020202020204" pitchFamily="34" charset="0"/>
              </a:rPr>
              <a:t>Links between plant and soil organism biodiversity are unclear in U.S. forests</a:t>
            </a:r>
          </a:p>
          <a:p>
            <a:pPr marL="257175" indent="-257175">
              <a:buClr>
                <a:srgbClr val="785135"/>
              </a:buClr>
              <a:buSzPct val="150000"/>
              <a:buFont typeface="Wingdings" panose="05000000000000000000" pitchFamily="2" charset="2"/>
              <a:buChar char="§"/>
            </a:pPr>
            <a:endParaRPr lang="en-US" b="1" dirty="0">
              <a:latin typeface="Montserrat" pitchFamily="2" charset="0"/>
              <a:cs typeface="Arial" panose="020B0604020202020204" pitchFamily="34" charset="0"/>
            </a:endParaRPr>
          </a:p>
          <a:p>
            <a:pPr marL="257175" indent="-257175">
              <a:buClr>
                <a:srgbClr val="785135"/>
              </a:buClr>
              <a:buSzPct val="150000"/>
              <a:buFont typeface="Wingdings" panose="05000000000000000000" pitchFamily="2" charset="2"/>
              <a:buChar char="§"/>
            </a:pPr>
            <a:r>
              <a:rPr lang="en-US" b="1" dirty="0">
                <a:latin typeface="Montserrat" pitchFamily="2" charset="0"/>
                <a:cs typeface="Arial" panose="020B0604020202020204" pitchFamily="34" charset="0"/>
              </a:rPr>
              <a:t>Intense harvesting and severe burning lead to greater impacts on species diversity and community structure</a:t>
            </a:r>
          </a:p>
          <a:p>
            <a:pPr marL="257175" indent="-257175">
              <a:buClr>
                <a:srgbClr val="785135"/>
              </a:buClr>
              <a:buSzPct val="150000"/>
              <a:buFont typeface="Wingdings" panose="05000000000000000000" pitchFamily="2" charset="2"/>
              <a:buChar char="§"/>
            </a:pPr>
            <a:endParaRPr lang="en-US" b="1" dirty="0">
              <a:latin typeface="Montserrat" pitchFamily="2" charset="0"/>
              <a:cs typeface="Arial" panose="020B0604020202020204" pitchFamily="34" charset="0"/>
            </a:endParaRPr>
          </a:p>
          <a:p>
            <a:pPr marL="257175" indent="-257175">
              <a:buClr>
                <a:srgbClr val="785135"/>
              </a:buClr>
              <a:buSzPct val="150000"/>
              <a:buFont typeface="Wingdings" panose="05000000000000000000" pitchFamily="2" charset="2"/>
              <a:buChar char="§"/>
            </a:pPr>
            <a:r>
              <a:rPr lang="en-US" b="1">
                <a:latin typeface="Montserrat"/>
                <a:cs typeface="Arial"/>
              </a:rPr>
              <a:t>Wildfire, invasive animals and plants, and climate effects are difficult to generalize</a:t>
            </a:r>
          </a:p>
        </p:txBody>
      </p:sp>
      <p:pic>
        <p:nvPicPr>
          <p:cNvPr id="7" name="Picture 6">
            <a:extLst>
              <a:ext uri="{FF2B5EF4-FFF2-40B4-BE49-F238E27FC236}">
                <a16:creationId xmlns:a16="http://schemas.microsoft.com/office/drawing/2014/main" id="{DDCB8D10-B012-4EA0-1A5F-1E9C03D5D8E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185059" y="3812544"/>
            <a:ext cx="2463435" cy="2370224"/>
          </a:xfrm>
          <a:prstGeom prst="rect">
            <a:avLst/>
          </a:prstGeom>
        </p:spPr>
      </p:pic>
      <p:sp>
        <p:nvSpPr>
          <p:cNvPr id="4" name="TextBox 3">
            <a:extLst>
              <a:ext uri="{FF2B5EF4-FFF2-40B4-BE49-F238E27FC236}">
                <a16:creationId xmlns:a16="http://schemas.microsoft.com/office/drawing/2014/main" id="{D7D2E8AE-DEB5-410F-19F0-0EF3930FAF79}"/>
              </a:ext>
              <a:ext uri="{C183D7F6-B498-43B3-948B-1728B52AA6E4}">
                <adec:decorative xmlns:adec="http://schemas.microsoft.com/office/drawing/2017/decorative" val="1"/>
              </a:ext>
            </a:extLst>
          </p:cNvPr>
          <p:cNvSpPr txBox="1"/>
          <p:nvPr/>
        </p:nvSpPr>
        <p:spPr>
          <a:xfrm>
            <a:off x="269036" y="4119998"/>
            <a:ext cx="5261924" cy="1169551"/>
          </a:xfrm>
          <a:prstGeom prst="rect">
            <a:avLst/>
          </a:prstGeom>
          <a:noFill/>
          <a:ln w="38100">
            <a:solidFill>
              <a:srgbClr val="00B050"/>
            </a:solidFill>
          </a:ln>
        </p:spPr>
        <p:txBody>
          <a:bodyPr wrap="square" rtlCol="0">
            <a:spAutoFit/>
          </a:bodyPr>
          <a:lstStyle/>
          <a:p>
            <a:r>
              <a:rPr lang="en-US" sz="1400" b="1" dirty="0">
                <a:latin typeface="Montserrat" pitchFamily="2" charset="0"/>
                <a:cs typeface="Arial" panose="020B0604020202020204" pitchFamily="34" charset="0"/>
              </a:rPr>
              <a:t>Resistance</a:t>
            </a:r>
            <a:r>
              <a:rPr lang="en-US" sz="1400" dirty="0">
                <a:latin typeface="Montserrat" pitchFamily="2" charset="0"/>
                <a:cs typeface="Arial" panose="020B0604020202020204" pitchFamily="34" charset="0"/>
              </a:rPr>
              <a:t> = </a:t>
            </a:r>
            <a:r>
              <a:rPr lang="en-US" sz="1400" i="1" dirty="0">
                <a:latin typeface="Montserrat" pitchFamily="2" charset="0"/>
                <a:cs typeface="Arial" panose="020B0604020202020204" pitchFamily="34" charset="0"/>
              </a:rPr>
              <a:t>level of disturbance that a community can withstand</a:t>
            </a:r>
            <a:r>
              <a:rPr lang="en-US" sz="1400" dirty="0">
                <a:latin typeface="Montserrat" pitchFamily="2" charset="0"/>
                <a:cs typeface="Arial" panose="020B0604020202020204" pitchFamily="34" charset="0"/>
              </a:rPr>
              <a:t> </a:t>
            </a:r>
            <a:r>
              <a:rPr lang="en-US" sz="1400" i="1" dirty="0">
                <a:latin typeface="Montserrat" pitchFamily="2" charset="0"/>
                <a:cs typeface="Arial" panose="020B0604020202020204" pitchFamily="34" charset="0"/>
              </a:rPr>
              <a:t>before it is altered by that disturbance.</a:t>
            </a:r>
            <a:endParaRPr lang="en-US" sz="1400" dirty="0">
              <a:latin typeface="Montserrat" pitchFamily="2" charset="0"/>
              <a:cs typeface="Arial" panose="020B0604020202020204" pitchFamily="34" charset="0"/>
            </a:endParaRPr>
          </a:p>
          <a:p>
            <a:endParaRPr lang="en-US" sz="1400" dirty="0">
              <a:latin typeface="Montserrat" pitchFamily="2" charset="0"/>
            </a:endParaRPr>
          </a:p>
          <a:p>
            <a:r>
              <a:rPr lang="en-US" sz="1400" b="1" dirty="0">
                <a:latin typeface="Montserrat" pitchFamily="2" charset="0"/>
                <a:cs typeface="Arial" panose="020B0604020202020204" pitchFamily="34" charset="0"/>
              </a:rPr>
              <a:t>Resilience</a:t>
            </a:r>
            <a:r>
              <a:rPr lang="en-US" sz="1400" dirty="0">
                <a:latin typeface="Montserrat" pitchFamily="2" charset="0"/>
                <a:cs typeface="Arial" panose="020B0604020202020204" pitchFamily="34" charset="0"/>
              </a:rPr>
              <a:t> = </a:t>
            </a:r>
            <a:r>
              <a:rPr lang="en-US" sz="1400" i="1" dirty="0">
                <a:latin typeface="Montserrat" pitchFamily="2" charset="0"/>
                <a:cs typeface="Arial" panose="020B0604020202020204" pitchFamily="34" charset="0"/>
              </a:rPr>
              <a:t>rate at which a community returns to its</a:t>
            </a:r>
            <a:r>
              <a:rPr lang="en-US" sz="1400" dirty="0">
                <a:latin typeface="Montserrat" pitchFamily="2" charset="0"/>
                <a:cs typeface="Arial" panose="020B0604020202020204" pitchFamily="34" charset="0"/>
              </a:rPr>
              <a:t> </a:t>
            </a:r>
            <a:r>
              <a:rPr lang="en-US" sz="1400" i="1" dirty="0">
                <a:latin typeface="Montserrat" pitchFamily="2" charset="0"/>
                <a:cs typeface="Arial" panose="020B0604020202020204" pitchFamily="34" charset="0"/>
              </a:rPr>
              <a:t>original state</a:t>
            </a:r>
            <a:endParaRPr lang="en-US" sz="1400" dirty="0">
              <a:latin typeface="Montserrat" pitchFamily="2" charset="0"/>
              <a:cs typeface="Arial" panose="020B0604020202020204" pitchFamily="34" charset="0"/>
            </a:endParaRPr>
          </a:p>
        </p:txBody>
      </p:sp>
      <p:sp>
        <p:nvSpPr>
          <p:cNvPr id="8" name="TextBox 7">
            <a:extLst>
              <a:ext uri="{FF2B5EF4-FFF2-40B4-BE49-F238E27FC236}">
                <a16:creationId xmlns:a16="http://schemas.microsoft.com/office/drawing/2014/main" id="{E74B72D2-4C93-2BF4-8B19-BF00E72728F7}"/>
              </a:ext>
              <a:ext uri="{C183D7F6-B498-43B3-948B-1728B52AA6E4}">
                <adec:decorative xmlns:adec="http://schemas.microsoft.com/office/drawing/2017/decorative" val="1"/>
              </a:ext>
            </a:extLst>
          </p:cNvPr>
          <p:cNvSpPr txBox="1"/>
          <p:nvPr/>
        </p:nvSpPr>
        <p:spPr>
          <a:xfrm>
            <a:off x="269364" y="5652644"/>
            <a:ext cx="4056830" cy="461665"/>
          </a:xfrm>
          <a:prstGeom prst="rect">
            <a:avLst/>
          </a:prstGeom>
          <a:noFill/>
        </p:spPr>
        <p:txBody>
          <a:bodyPr wrap="square">
            <a:spAutoFit/>
          </a:bodyPr>
          <a:lstStyle/>
          <a:p>
            <a:r>
              <a:rPr lang="en-US" sz="1200" b="1" dirty="0">
                <a:highlight>
                  <a:srgbClr val="F7F7F7"/>
                </a:highlight>
                <a:latin typeface="Montserrat" pitchFamily="2" charset="0"/>
              </a:rPr>
              <a:t>Yarwood et al., 2020.</a:t>
            </a:r>
          </a:p>
          <a:p>
            <a:r>
              <a:rPr lang="en-US" sz="1200" b="1" dirty="0">
                <a:solidFill>
                  <a:srgbClr val="0563C1"/>
                </a:solidFill>
                <a:highlight>
                  <a:srgbClr val="F7F7F7"/>
                </a:highlight>
                <a:latin typeface="Montserrat" pitchFamily="2" charset="0"/>
              </a:rPr>
              <a:t>https://doi.org/10.1007/978-3-030-45216-2_5</a:t>
            </a:r>
            <a:endParaRPr lang="en-US" sz="1200" b="1" dirty="0">
              <a:latin typeface="Montserrat" pitchFamily="2" charset="0"/>
            </a:endParaRPr>
          </a:p>
        </p:txBody>
      </p:sp>
    </p:spTree>
    <p:extLst>
      <p:ext uri="{BB962C8B-B14F-4D97-AF65-F5344CB8AC3E}">
        <p14:creationId xmlns:p14="http://schemas.microsoft.com/office/powerpoint/2010/main" val="22531869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3062558" y="565760"/>
            <a:ext cx="3259584"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Roots Indicator</a:t>
            </a:r>
          </a:p>
        </p:txBody>
      </p:sp>
      <p:pic>
        <p:nvPicPr>
          <p:cNvPr id="2" name="Picture 1" descr="Table for the Roots indicator decribing rating/scoring, applicable resource concerns and box for entering score">
            <a:extLst>
              <a:ext uri="{FF2B5EF4-FFF2-40B4-BE49-F238E27FC236}">
                <a16:creationId xmlns:a16="http://schemas.microsoft.com/office/drawing/2014/main" id="{F204A7DC-FDA3-88D2-4766-718200E429C5}"/>
              </a:ext>
            </a:extLst>
          </p:cNvPr>
          <p:cNvPicPr>
            <a:picLocks noChangeAspect="1"/>
          </p:cNvPicPr>
          <p:nvPr/>
        </p:nvPicPr>
        <p:blipFill>
          <a:blip r:embed="rId3"/>
          <a:stretch>
            <a:fillRect/>
          </a:stretch>
        </p:blipFill>
        <p:spPr>
          <a:xfrm>
            <a:off x="388620" y="1185416"/>
            <a:ext cx="8366760" cy="2107932"/>
          </a:xfrm>
          <a:prstGeom prst="rect">
            <a:avLst/>
          </a:prstGeom>
        </p:spPr>
      </p:pic>
      <p:pic>
        <p:nvPicPr>
          <p:cNvPr id="15" name="Picture 14" descr="Photos of tree roots exposed by erosion, a windthrow, and prolific fine roots near the soil surface">
            <a:extLst>
              <a:ext uri="{FF2B5EF4-FFF2-40B4-BE49-F238E27FC236}">
                <a16:creationId xmlns:a16="http://schemas.microsoft.com/office/drawing/2014/main" id="{DCBF0635-B273-A75C-4E2E-FF571BE29D26}"/>
              </a:ext>
            </a:extLst>
          </p:cNvPr>
          <p:cNvPicPr>
            <a:picLocks noChangeAspect="1"/>
          </p:cNvPicPr>
          <p:nvPr/>
        </p:nvPicPr>
        <p:blipFill>
          <a:blip r:embed="rId4"/>
          <a:stretch>
            <a:fillRect/>
          </a:stretch>
        </p:blipFill>
        <p:spPr>
          <a:xfrm>
            <a:off x="731826" y="3402574"/>
            <a:ext cx="7680347" cy="2213121"/>
          </a:xfrm>
          <a:prstGeom prst="rect">
            <a:avLst/>
          </a:prstGeom>
        </p:spPr>
      </p:pic>
      <p:sp>
        <p:nvSpPr>
          <p:cNvPr id="16" name="TextBox 15">
            <a:extLst>
              <a:ext uri="{FF2B5EF4-FFF2-40B4-BE49-F238E27FC236}">
                <a16:creationId xmlns:a16="http://schemas.microsoft.com/office/drawing/2014/main" id="{26C61188-4CF1-5011-324C-2655976DAAE7}"/>
              </a:ext>
            </a:extLst>
          </p:cNvPr>
          <p:cNvSpPr txBox="1"/>
          <p:nvPr/>
        </p:nvSpPr>
        <p:spPr>
          <a:xfrm>
            <a:off x="977632" y="5724921"/>
            <a:ext cx="7680346" cy="461665"/>
          </a:xfrm>
          <a:prstGeom prst="rect">
            <a:avLst/>
          </a:prstGeom>
          <a:noFill/>
        </p:spPr>
        <p:txBody>
          <a:bodyPr wrap="square">
            <a:spAutoFit/>
          </a:bodyPr>
          <a:lstStyle/>
          <a:p>
            <a:r>
              <a:rPr lang="en-US" sz="1200" b="1" dirty="0">
                <a:latin typeface="Montserrat" pitchFamily="2" charset="0"/>
              </a:rPr>
              <a:t>Tree roots exposed by loss of soil cover and soil movement (a), root mass of a pine tree windthrow (b), and prolific fine roots near the soil surface (c).</a:t>
            </a:r>
          </a:p>
        </p:txBody>
      </p:sp>
    </p:spTree>
    <p:extLst>
      <p:ext uri="{BB962C8B-B14F-4D97-AF65-F5344CB8AC3E}">
        <p14:creationId xmlns:p14="http://schemas.microsoft.com/office/powerpoint/2010/main" val="36360556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2605351" y="627233"/>
            <a:ext cx="4264888"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Tree Root Systems</a:t>
            </a:r>
          </a:p>
        </p:txBody>
      </p:sp>
      <p:pic>
        <p:nvPicPr>
          <p:cNvPr id="4" name="Picture 3" descr="Image illustrating taproot, heartroot, and flatroot forms of tree rooting patterns">
            <a:extLst>
              <a:ext uri="{FF2B5EF4-FFF2-40B4-BE49-F238E27FC236}">
                <a16:creationId xmlns:a16="http://schemas.microsoft.com/office/drawing/2014/main" id="{B0E921AA-13D2-DB4D-F7B7-28E64CCE0547}"/>
              </a:ext>
            </a:extLst>
          </p:cNvPr>
          <p:cNvPicPr>
            <a:picLocks noChangeAspect="1"/>
          </p:cNvPicPr>
          <p:nvPr/>
        </p:nvPicPr>
        <p:blipFill rotWithShape="1">
          <a:blip r:embed="rId3"/>
          <a:srcRect t="2964"/>
          <a:stretch/>
        </p:blipFill>
        <p:spPr>
          <a:xfrm>
            <a:off x="844340" y="1357203"/>
            <a:ext cx="7455320" cy="4277455"/>
          </a:xfrm>
          <a:prstGeom prst="rect">
            <a:avLst/>
          </a:prstGeom>
        </p:spPr>
      </p:pic>
      <p:sp>
        <p:nvSpPr>
          <p:cNvPr id="14" name="TextBox 13">
            <a:extLst>
              <a:ext uri="{FF2B5EF4-FFF2-40B4-BE49-F238E27FC236}">
                <a16:creationId xmlns:a16="http://schemas.microsoft.com/office/drawing/2014/main" id="{FE78A163-4F42-EEE1-5DDB-74654F8F1E99}"/>
              </a:ext>
            </a:extLst>
          </p:cNvPr>
          <p:cNvSpPr txBox="1"/>
          <p:nvPr/>
        </p:nvSpPr>
        <p:spPr>
          <a:xfrm>
            <a:off x="2344019" y="1357203"/>
            <a:ext cx="1130438" cy="369332"/>
          </a:xfrm>
          <a:prstGeom prst="rect">
            <a:avLst/>
          </a:prstGeom>
          <a:noFill/>
        </p:spPr>
        <p:txBody>
          <a:bodyPr wrap="none" rtlCol="0">
            <a:spAutoFit/>
          </a:bodyPr>
          <a:lstStyle/>
          <a:p>
            <a:r>
              <a:rPr lang="en-US" b="1" dirty="0">
                <a:latin typeface="Montserrat" pitchFamily="2" charset="0"/>
              </a:rPr>
              <a:t>Taproot</a:t>
            </a:r>
          </a:p>
        </p:txBody>
      </p:sp>
      <p:sp>
        <p:nvSpPr>
          <p:cNvPr id="15" name="TextBox 14">
            <a:extLst>
              <a:ext uri="{FF2B5EF4-FFF2-40B4-BE49-F238E27FC236}">
                <a16:creationId xmlns:a16="http://schemas.microsoft.com/office/drawing/2014/main" id="{ACCC80C7-6D66-2507-4867-1682A0B6B640}"/>
              </a:ext>
            </a:extLst>
          </p:cNvPr>
          <p:cNvSpPr txBox="1"/>
          <p:nvPr/>
        </p:nvSpPr>
        <p:spPr>
          <a:xfrm>
            <a:off x="4234991" y="1357203"/>
            <a:ext cx="1361270" cy="369332"/>
          </a:xfrm>
          <a:prstGeom prst="rect">
            <a:avLst/>
          </a:prstGeom>
          <a:noFill/>
        </p:spPr>
        <p:txBody>
          <a:bodyPr wrap="none" rtlCol="0">
            <a:spAutoFit/>
          </a:bodyPr>
          <a:lstStyle/>
          <a:p>
            <a:r>
              <a:rPr lang="en-US" b="1" dirty="0" err="1">
                <a:latin typeface="Montserrat" pitchFamily="2" charset="0"/>
              </a:rPr>
              <a:t>Heartroot</a:t>
            </a:r>
            <a:endParaRPr lang="en-US" b="1" dirty="0">
              <a:latin typeface="Montserrat" pitchFamily="2" charset="0"/>
            </a:endParaRPr>
          </a:p>
        </p:txBody>
      </p:sp>
      <p:sp>
        <p:nvSpPr>
          <p:cNvPr id="16" name="TextBox 15">
            <a:extLst>
              <a:ext uri="{FF2B5EF4-FFF2-40B4-BE49-F238E27FC236}">
                <a16:creationId xmlns:a16="http://schemas.microsoft.com/office/drawing/2014/main" id="{E125B18F-9AF7-54BB-B761-2BBD6BA936BC}"/>
              </a:ext>
            </a:extLst>
          </p:cNvPr>
          <p:cNvSpPr txBox="1"/>
          <p:nvPr/>
        </p:nvSpPr>
        <p:spPr>
          <a:xfrm>
            <a:off x="6526884" y="1393874"/>
            <a:ext cx="1146468" cy="369332"/>
          </a:xfrm>
          <a:prstGeom prst="rect">
            <a:avLst/>
          </a:prstGeom>
          <a:noFill/>
        </p:spPr>
        <p:txBody>
          <a:bodyPr wrap="none" rtlCol="0">
            <a:spAutoFit/>
          </a:bodyPr>
          <a:lstStyle/>
          <a:p>
            <a:r>
              <a:rPr lang="en-US" b="1" dirty="0" err="1">
                <a:latin typeface="Montserrat" pitchFamily="2" charset="0"/>
              </a:rPr>
              <a:t>Flatroot</a:t>
            </a:r>
            <a:endParaRPr lang="en-US" b="1" dirty="0">
              <a:latin typeface="Montserrat" pitchFamily="2" charset="0"/>
            </a:endParaRPr>
          </a:p>
        </p:txBody>
      </p:sp>
      <p:sp>
        <p:nvSpPr>
          <p:cNvPr id="13" name="TextBox 12">
            <a:extLst>
              <a:ext uri="{FF2B5EF4-FFF2-40B4-BE49-F238E27FC236}">
                <a16:creationId xmlns:a16="http://schemas.microsoft.com/office/drawing/2014/main" id="{7F42A98F-B373-0C78-4DD9-6C566A834536}"/>
              </a:ext>
            </a:extLst>
          </p:cNvPr>
          <p:cNvSpPr txBox="1"/>
          <p:nvPr/>
        </p:nvSpPr>
        <p:spPr>
          <a:xfrm>
            <a:off x="857842" y="3495930"/>
            <a:ext cx="1200150" cy="954107"/>
          </a:xfrm>
          <a:prstGeom prst="rect">
            <a:avLst/>
          </a:prstGeom>
          <a:noFill/>
        </p:spPr>
        <p:txBody>
          <a:bodyPr wrap="square" rtlCol="0">
            <a:spAutoFit/>
          </a:bodyPr>
          <a:lstStyle/>
          <a:p>
            <a:r>
              <a:rPr lang="en-US" sz="1400" b="1" dirty="0">
                <a:solidFill>
                  <a:srgbClr val="00B050"/>
                </a:solidFill>
                <a:latin typeface="Montserrat" pitchFamily="2" charset="0"/>
              </a:rPr>
              <a:t>Pine, Black Walnut, &amp; Oak</a:t>
            </a:r>
          </a:p>
        </p:txBody>
      </p:sp>
      <p:sp>
        <p:nvSpPr>
          <p:cNvPr id="11" name="TextBox 10">
            <a:extLst>
              <a:ext uri="{FF2B5EF4-FFF2-40B4-BE49-F238E27FC236}">
                <a16:creationId xmlns:a16="http://schemas.microsoft.com/office/drawing/2014/main" id="{33FF4CA7-D094-B823-5BAB-6418EDE9F0A8}"/>
              </a:ext>
            </a:extLst>
          </p:cNvPr>
          <p:cNvSpPr txBox="1"/>
          <p:nvPr/>
        </p:nvSpPr>
        <p:spPr>
          <a:xfrm>
            <a:off x="3130480" y="3972983"/>
            <a:ext cx="2209022" cy="307777"/>
          </a:xfrm>
          <a:prstGeom prst="rect">
            <a:avLst/>
          </a:prstGeom>
          <a:noFill/>
        </p:spPr>
        <p:txBody>
          <a:bodyPr wrap="square" rtlCol="0">
            <a:spAutoFit/>
          </a:bodyPr>
          <a:lstStyle/>
          <a:p>
            <a:r>
              <a:rPr lang="en-US" sz="1400" b="1" dirty="0">
                <a:solidFill>
                  <a:srgbClr val="00B050"/>
                </a:solidFill>
                <a:latin typeface="Montserrat" pitchFamily="2" charset="0"/>
              </a:rPr>
              <a:t>Maple, Beech, &amp; Fir</a:t>
            </a:r>
          </a:p>
        </p:txBody>
      </p:sp>
      <p:sp>
        <p:nvSpPr>
          <p:cNvPr id="12" name="TextBox 11">
            <a:extLst>
              <a:ext uri="{FF2B5EF4-FFF2-40B4-BE49-F238E27FC236}">
                <a16:creationId xmlns:a16="http://schemas.microsoft.com/office/drawing/2014/main" id="{BD5A080A-AA83-4352-84D0-906505DC310E}"/>
              </a:ext>
            </a:extLst>
          </p:cNvPr>
          <p:cNvSpPr txBox="1"/>
          <p:nvPr/>
        </p:nvSpPr>
        <p:spPr>
          <a:xfrm>
            <a:off x="5584669" y="2665323"/>
            <a:ext cx="2046845" cy="307777"/>
          </a:xfrm>
          <a:prstGeom prst="rect">
            <a:avLst/>
          </a:prstGeom>
          <a:noFill/>
        </p:spPr>
        <p:txBody>
          <a:bodyPr wrap="square" rtlCol="0">
            <a:spAutoFit/>
          </a:bodyPr>
          <a:lstStyle/>
          <a:p>
            <a:r>
              <a:rPr lang="en-US" sz="1400" b="1" dirty="0">
                <a:solidFill>
                  <a:srgbClr val="00B050"/>
                </a:solidFill>
                <a:latin typeface="Montserrat" pitchFamily="2" charset="0"/>
              </a:rPr>
              <a:t>Spruce &amp; Hemlock</a:t>
            </a:r>
          </a:p>
        </p:txBody>
      </p:sp>
      <p:sp>
        <p:nvSpPr>
          <p:cNvPr id="6" name="TextBox 5">
            <a:extLst>
              <a:ext uri="{FF2B5EF4-FFF2-40B4-BE49-F238E27FC236}">
                <a16:creationId xmlns:a16="http://schemas.microsoft.com/office/drawing/2014/main" id="{C8E6E1F5-F057-0AB3-2E5D-52745B4B4F78}"/>
              </a:ext>
            </a:extLst>
          </p:cNvPr>
          <p:cNvSpPr txBox="1"/>
          <p:nvPr/>
        </p:nvSpPr>
        <p:spPr>
          <a:xfrm>
            <a:off x="344448" y="5730804"/>
            <a:ext cx="6648347" cy="461665"/>
          </a:xfrm>
          <a:prstGeom prst="rect">
            <a:avLst/>
          </a:prstGeom>
          <a:noFill/>
        </p:spPr>
        <p:txBody>
          <a:bodyPr wrap="square" rtlCol="0">
            <a:spAutoFit/>
          </a:bodyPr>
          <a:lstStyle/>
          <a:p>
            <a:r>
              <a:rPr lang="en-US" sz="1200" b="1" dirty="0">
                <a:latin typeface="Montserrat" pitchFamily="2" charset="0"/>
              </a:rPr>
              <a:t>Wilde, S. A. 1958. Forest Soils – Their Properties and Relation to Silviculture. The Ronald Press Company, New York. 537 pp. </a:t>
            </a:r>
          </a:p>
        </p:txBody>
      </p:sp>
    </p:spTree>
    <p:extLst>
      <p:ext uri="{BB962C8B-B14F-4D97-AF65-F5344CB8AC3E}">
        <p14:creationId xmlns:p14="http://schemas.microsoft.com/office/powerpoint/2010/main" val="33667461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3198120" y="767744"/>
            <a:ext cx="2347274"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Tree Roots</a:t>
            </a:r>
          </a:p>
        </p:txBody>
      </p:sp>
      <p:sp>
        <p:nvSpPr>
          <p:cNvPr id="3" name="TextBox 2">
            <a:extLst>
              <a:ext uri="{FF2B5EF4-FFF2-40B4-BE49-F238E27FC236}">
                <a16:creationId xmlns:a16="http://schemas.microsoft.com/office/drawing/2014/main" id="{50E84403-F97F-679A-FBB2-B0C2D53CDE54}"/>
              </a:ext>
            </a:extLst>
          </p:cNvPr>
          <p:cNvSpPr txBox="1"/>
          <p:nvPr/>
        </p:nvSpPr>
        <p:spPr>
          <a:xfrm>
            <a:off x="297822" y="1486332"/>
            <a:ext cx="8548356" cy="3416320"/>
          </a:xfrm>
          <a:prstGeom prst="rect">
            <a:avLst/>
          </a:prstGeom>
          <a:noFill/>
        </p:spPr>
        <p:txBody>
          <a:bodyPr wrap="square">
            <a:spAutoFit/>
          </a:bodyPr>
          <a:lstStyle/>
          <a:p>
            <a:pPr marL="257175" indent="-257175">
              <a:buClr>
                <a:srgbClr val="785135"/>
              </a:buClr>
              <a:buSzPct val="150000"/>
              <a:buFont typeface="Wingdings" panose="05000000000000000000" pitchFamily="2" charset="2"/>
              <a:buChar char="§"/>
            </a:pPr>
            <a:r>
              <a:rPr lang="en-US" b="1" dirty="0">
                <a:latin typeface="Montserrat" pitchFamily="2" charset="0"/>
                <a:ea typeface="Calibri" panose="020F0502020204030204" pitchFamily="34" charset="0"/>
              </a:rPr>
              <a:t>While trees have different rooting patterns, soil properties or restrictive layers may have a dominant effect on rooting depth and radius</a:t>
            </a:r>
          </a:p>
          <a:p>
            <a:pPr>
              <a:buClr>
                <a:srgbClr val="785135"/>
              </a:buClr>
              <a:buSzPct val="150000"/>
            </a:pPr>
            <a:r>
              <a:rPr lang="en-US" b="1" dirty="0">
                <a:latin typeface="Montserrat" pitchFamily="2" charset="0"/>
                <a:ea typeface="Calibri" panose="020F0502020204030204" pitchFamily="34" charset="0"/>
              </a:rPr>
              <a:t>	</a:t>
            </a:r>
          </a:p>
          <a:p>
            <a:pPr marL="257175" indent="-257175">
              <a:buClr>
                <a:srgbClr val="785135"/>
              </a:buClr>
              <a:buSzPct val="150000"/>
              <a:buFont typeface="Wingdings" panose="05000000000000000000" pitchFamily="2" charset="2"/>
              <a:buChar char="§"/>
            </a:pPr>
            <a:r>
              <a:rPr lang="en-US" b="1" dirty="0">
                <a:latin typeface="Montserrat" pitchFamily="2" charset="0"/>
                <a:ea typeface="Calibri" panose="020F0502020204030204" pitchFamily="34" charset="0"/>
              </a:rPr>
              <a:t>Generally upland species are deeper rooted</a:t>
            </a:r>
          </a:p>
          <a:p>
            <a:pPr marL="257175" indent="-257175">
              <a:buClr>
                <a:srgbClr val="785135"/>
              </a:buClr>
              <a:buSzPct val="150000"/>
              <a:buFont typeface="Wingdings" panose="05000000000000000000" pitchFamily="2" charset="2"/>
              <a:buChar char="§"/>
            </a:pPr>
            <a:endParaRPr lang="en-US" b="1" dirty="0">
              <a:latin typeface="Montserrat" pitchFamily="2" charset="0"/>
              <a:ea typeface="Calibri" panose="020F0502020204030204" pitchFamily="34" charset="0"/>
            </a:endParaRPr>
          </a:p>
          <a:p>
            <a:pPr marL="257175" indent="-257175">
              <a:buClr>
                <a:srgbClr val="785135"/>
              </a:buClr>
              <a:buSzPct val="150000"/>
              <a:buFont typeface="Wingdings" panose="05000000000000000000" pitchFamily="2" charset="2"/>
              <a:buChar char="§"/>
            </a:pPr>
            <a:r>
              <a:rPr lang="en-US" b="1" dirty="0">
                <a:latin typeface="Montserrat" pitchFamily="2" charset="0"/>
                <a:ea typeface="Calibri" panose="020F0502020204030204" pitchFamily="34" charset="0"/>
              </a:rPr>
              <a:t>Although tree roots have been measured to &gt; 60 m(~200 ft!) most tree roots are found in the surface 60 cm (2 ft) of soil</a:t>
            </a:r>
          </a:p>
          <a:p>
            <a:pPr marL="257175" indent="-257175">
              <a:buClr>
                <a:srgbClr val="785135"/>
              </a:buClr>
              <a:buSzPct val="150000"/>
              <a:buFont typeface="Wingdings" panose="05000000000000000000" pitchFamily="2" charset="2"/>
              <a:buChar char="§"/>
            </a:pPr>
            <a:endParaRPr lang="en-US" b="1" dirty="0">
              <a:latin typeface="Montserrat" pitchFamily="2" charset="0"/>
              <a:ea typeface="Calibri" panose="020F0502020204030204" pitchFamily="34" charset="0"/>
            </a:endParaRPr>
          </a:p>
          <a:p>
            <a:pPr marL="257175" indent="-257175">
              <a:buClr>
                <a:srgbClr val="785135"/>
              </a:buClr>
              <a:buSzPct val="150000"/>
              <a:buFont typeface="Wingdings" panose="05000000000000000000" pitchFamily="2" charset="2"/>
              <a:buChar char="§"/>
            </a:pPr>
            <a:r>
              <a:rPr lang="en-US" b="1" dirty="0">
                <a:latin typeface="Montserrat" pitchFamily="2" charset="0"/>
                <a:ea typeface="Calibri" panose="020F0502020204030204" pitchFamily="34" charset="0"/>
              </a:rPr>
              <a:t>Rough estimate of rooting radius = drip line</a:t>
            </a:r>
          </a:p>
          <a:p>
            <a:pPr marL="257175" indent="-257175">
              <a:buClr>
                <a:srgbClr val="785135"/>
              </a:buClr>
              <a:buSzPct val="150000"/>
              <a:buFont typeface="Wingdings" panose="05000000000000000000" pitchFamily="2" charset="2"/>
              <a:buChar char="§"/>
            </a:pPr>
            <a:endParaRPr lang="en-US" b="1" dirty="0">
              <a:latin typeface="Montserrat" pitchFamily="2" charset="0"/>
              <a:ea typeface="Calibri" panose="020F0502020204030204" pitchFamily="34" charset="0"/>
            </a:endParaRPr>
          </a:p>
          <a:p>
            <a:pPr marL="257175" indent="-257175">
              <a:buClr>
                <a:srgbClr val="785135"/>
              </a:buClr>
              <a:buSzPct val="150000"/>
              <a:buFont typeface="Wingdings" panose="05000000000000000000" pitchFamily="2" charset="2"/>
              <a:buChar char="§"/>
            </a:pPr>
            <a:r>
              <a:rPr lang="en-US" b="1" dirty="0">
                <a:latin typeface="Montserrat" pitchFamily="2" charset="0"/>
                <a:ea typeface="Calibri" panose="020F0502020204030204" pitchFamily="34" charset="0"/>
              </a:rPr>
              <a:t>Consider </a:t>
            </a:r>
            <a:r>
              <a:rPr lang="en-US" b="1" i="1" dirty="0">
                <a:latin typeface="Montserrat" pitchFamily="2" charset="0"/>
                <a:ea typeface="Calibri" panose="020F0502020204030204" pitchFamily="34" charset="0"/>
              </a:rPr>
              <a:t>effective</a:t>
            </a:r>
            <a:r>
              <a:rPr lang="en-US" b="1" dirty="0">
                <a:latin typeface="Montserrat" pitchFamily="2" charset="0"/>
                <a:ea typeface="Calibri" panose="020F0502020204030204" pitchFamily="34" charset="0"/>
              </a:rPr>
              <a:t> depth = layer of depleted soil water </a:t>
            </a:r>
          </a:p>
        </p:txBody>
      </p:sp>
      <p:sp>
        <p:nvSpPr>
          <p:cNvPr id="4" name="TextBox 3">
            <a:extLst>
              <a:ext uri="{FF2B5EF4-FFF2-40B4-BE49-F238E27FC236}">
                <a16:creationId xmlns:a16="http://schemas.microsoft.com/office/drawing/2014/main" id="{6FFFD8FB-F20E-FBB1-228B-CB89387F6B52}"/>
              </a:ext>
            </a:extLst>
          </p:cNvPr>
          <p:cNvSpPr txBox="1"/>
          <p:nvPr/>
        </p:nvSpPr>
        <p:spPr>
          <a:xfrm>
            <a:off x="215081" y="5813257"/>
            <a:ext cx="6515100" cy="276999"/>
          </a:xfrm>
          <a:prstGeom prst="rect">
            <a:avLst/>
          </a:prstGeom>
          <a:noFill/>
        </p:spPr>
        <p:txBody>
          <a:bodyPr wrap="square">
            <a:spAutoFit/>
          </a:bodyPr>
          <a:lstStyle/>
          <a:p>
            <a:r>
              <a:rPr lang="en-US" sz="1200" b="1" dirty="0">
                <a:latin typeface="Montserrat" pitchFamily="2" charset="0"/>
                <a:ea typeface="Times New Roman" panose="02020603050405020304" pitchFamily="18" charset="0"/>
                <a:cs typeface="Verdana" panose="020B0604030504040204" pitchFamily="34" charset="0"/>
              </a:rPr>
              <a:t>Stone, E. L. and P. J. Kalisz. 1991. </a:t>
            </a:r>
            <a:r>
              <a:rPr lang="en-US" sz="1200" b="1" dirty="0">
                <a:latin typeface="Montserrat" pitchFamily="2" charset="0"/>
                <a:ea typeface="Times New Roman" panose="02020603050405020304" pitchFamily="18" charset="0"/>
                <a:cs typeface="Verdana" panose="020B0604030504040204" pitchFamily="34" charset="0"/>
                <a:hlinkClick r:id="rId3"/>
              </a:rPr>
              <a:t>https://doi.org/10.1016/0378-1127(91)90245-Q</a:t>
            </a:r>
            <a:endParaRPr lang="en-US" sz="1200" b="1" dirty="0">
              <a:latin typeface="Montserrat" pitchFamily="2" charset="0"/>
              <a:ea typeface="Times New Roman" panose="02020603050405020304" pitchFamily="18" charset="0"/>
              <a:cs typeface="Verdana" panose="020B0604030504040204" pitchFamily="34" charset="0"/>
            </a:endParaRPr>
          </a:p>
        </p:txBody>
      </p:sp>
    </p:spTree>
    <p:extLst>
      <p:ext uri="{BB962C8B-B14F-4D97-AF65-F5344CB8AC3E}">
        <p14:creationId xmlns:p14="http://schemas.microsoft.com/office/powerpoint/2010/main" val="694469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332295" y="1333595"/>
            <a:ext cx="5682854"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FIFSHA</a:t>
            </a:r>
          </a:p>
        </p:txBody>
      </p:sp>
      <p:sp>
        <p:nvSpPr>
          <p:cNvPr id="3" name="Rectangle 2">
            <a:extLst>
              <a:ext uri="{FF2B5EF4-FFF2-40B4-BE49-F238E27FC236}">
                <a16:creationId xmlns:a16="http://schemas.microsoft.com/office/drawing/2014/main" id="{7685829D-13FA-5927-F89D-DB84893308A7}"/>
              </a:ext>
            </a:extLst>
          </p:cNvPr>
          <p:cNvSpPr/>
          <p:nvPr/>
        </p:nvSpPr>
        <p:spPr>
          <a:xfrm>
            <a:off x="332296" y="1986620"/>
            <a:ext cx="8682086" cy="1431161"/>
          </a:xfrm>
          <a:prstGeom prst="rect">
            <a:avLst/>
          </a:prstGeom>
        </p:spPr>
        <p:txBody>
          <a:bodyPr wrap="square">
            <a:spAutoFit/>
          </a:bodyPr>
          <a:lstStyle/>
          <a:p>
            <a:pPr lvl="1">
              <a:buClr>
                <a:schemeClr val="tx1"/>
              </a:buClr>
            </a:pPr>
            <a:endParaRPr lang="en-US" sz="1500" b="1" dirty="0">
              <a:solidFill>
                <a:srgbClr val="000000"/>
              </a:solidFill>
              <a:latin typeface="Montserrat" pitchFamily="2" charset="0"/>
              <a:cs typeface="Calibri" panose="020F0502020204030204" pitchFamily="34" charset="0"/>
            </a:endParaRPr>
          </a:p>
          <a:p>
            <a:pPr marL="257175" indent="-257175">
              <a:buClr>
                <a:srgbClr val="724324"/>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Rate RCs under each indicator as </a:t>
            </a:r>
            <a:r>
              <a:rPr lang="en-US" b="1" dirty="0">
                <a:solidFill>
                  <a:srgbClr val="FF0000"/>
                </a:solidFill>
                <a:latin typeface="Montserrat" pitchFamily="2" charset="0"/>
                <a:cs typeface="Calibri" panose="020F0502020204030204" pitchFamily="34" charset="0"/>
              </a:rPr>
              <a:t>Likely</a:t>
            </a:r>
            <a:r>
              <a:rPr lang="en-US" b="1" dirty="0">
                <a:solidFill>
                  <a:srgbClr val="000000"/>
                </a:solidFill>
                <a:latin typeface="Montserrat" pitchFamily="2" charset="0"/>
                <a:cs typeface="Calibri" panose="020F0502020204030204" pitchFamily="34" charset="0"/>
              </a:rPr>
              <a:t> Resource Concern(s),  </a:t>
            </a:r>
          </a:p>
          <a:p>
            <a:pPr>
              <a:buClr>
                <a:srgbClr val="724324"/>
              </a:buClr>
              <a:buSzPct val="150000"/>
            </a:pPr>
            <a:r>
              <a:rPr lang="en-US" b="1" dirty="0">
                <a:solidFill>
                  <a:srgbClr val="000000"/>
                </a:solidFill>
                <a:latin typeface="Montserrat" pitchFamily="2" charset="0"/>
                <a:cs typeface="Calibri" panose="020F0502020204030204" pitchFamily="34" charset="0"/>
              </a:rPr>
              <a:t>    </a:t>
            </a:r>
            <a:r>
              <a:rPr lang="en-US" b="1" dirty="0">
                <a:solidFill>
                  <a:schemeClr val="bg2">
                    <a:lumMod val="50000"/>
                  </a:schemeClr>
                </a:solidFill>
                <a:latin typeface="Montserrat" pitchFamily="2" charset="0"/>
                <a:cs typeface="Calibri" panose="020F0502020204030204" pitchFamily="34" charset="0"/>
              </a:rPr>
              <a:t>Potential</a:t>
            </a:r>
            <a:r>
              <a:rPr lang="en-US" b="1" dirty="0">
                <a:solidFill>
                  <a:srgbClr val="000000"/>
                </a:solidFill>
                <a:latin typeface="Montserrat" pitchFamily="2" charset="0"/>
                <a:cs typeface="Calibri" panose="020F0502020204030204" pitchFamily="34" charset="0"/>
              </a:rPr>
              <a:t> Resource Concern(s), or </a:t>
            </a:r>
            <a:r>
              <a:rPr lang="en-US" b="1" dirty="0">
                <a:solidFill>
                  <a:srgbClr val="00B050"/>
                </a:solidFill>
                <a:latin typeface="Montserrat" pitchFamily="2" charset="0"/>
                <a:cs typeface="Calibri" panose="020F0502020204030204" pitchFamily="34" charset="0"/>
              </a:rPr>
              <a:t>No Apparent </a:t>
            </a:r>
            <a:r>
              <a:rPr lang="en-US" b="1" dirty="0">
                <a:solidFill>
                  <a:srgbClr val="000000"/>
                </a:solidFill>
                <a:latin typeface="Montserrat" pitchFamily="2" charset="0"/>
                <a:cs typeface="Calibri" panose="020F0502020204030204" pitchFamily="34" charset="0"/>
              </a:rPr>
              <a:t>Resource</a:t>
            </a:r>
          </a:p>
          <a:p>
            <a:pPr>
              <a:buClr>
                <a:srgbClr val="724324"/>
              </a:buClr>
              <a:buSzPct val="150000"/>
            </a:pPr>
            <a:r>
              <a:rPr lang="en-US" b="1" dirty="0">
                <a:solidFill>
                  <a:srgbClr val="000000"/>
                </a:solidFill>
                <a:latin typeface="Montserrat" pitchFamily="2" charset="0"/>
                <a:cs typeface="Calibri" panose="020F0502020204030204" pitchFamily="34" charset="0"/>
              </a:rPr>
              <a:t>    Concern(s), assigning numerical values (1-5)</a:t>
            </a:r>
          </a:p>
          <a:p>
            <a:pPr>
              <a:buClr>
                <a:srgbClr val="724324"/>
              </a:buClr>
              <a:buSzPct val="150000"/>
            </a:pPr>
            <a:endParaRPr lang="en-US" b="1" dirty="0">
              <a:solidFill>
                <a:srgbClr val="000000"/>
              </a:solidFill>
              <a:latin typeface="Montserrat" pitchFamily="2" charset="0"/>
              <a:cs typeface="Calibri" panose="020F0502020204030204" pitchFamily="34" charset="0"/>
            </a:endParaRPr>
          </a:p>
        </p:txBody>
      </p:sp>
      <p:pic>
        <p:nvPicPr>
          <p:cNvPr id="4" name="Picture 3">
            <a:extLst>
              <a:ext uri="{FF2B5EF4-FFF2-40B4-BE49-F238E27FC236}">
                <a16:creationId xmlns:a16="http://schemas.microsoft.com/office/drawing/2014/main" id="{8FEB3096-BC5E-055B-ECA5-4BCB20F2E53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373491" y="1209312"/>
            <a:ext cx="6090432" cy="777308"/>
          </a:xfrm>
          <a:prstGeom prst="rect">
            <a:avLst/>
          </a:prstGeom>
        </p:spPr>
      </p:pic>
    </p:spTree>
    <p:extLst>
      <p:ext uri="{BB962C8B-B14F-4D97-AF65-F5344CB8AC3E}">
        <p14:creationId xmlns:p14="http://schemas.microsoft.com/office/powerpoint/2010/main" val="16130919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9BCC61A3-762F-0357-CAAE-ADC9203EA46F}"/>
              </a:ext>
            </a:extLst>
          </p:cNvPr>
          <p:cNvSpPr txBox="1">
            <a:spLocks noGrp="1"/>
          </p:cNvSpPr>
          <p:nvPr>
            <p:ph type="title" idx="4294967295"/>
          </p:nvPr>
        </p:nvSpPr>
        <p:spPr>
          <a:xfrm>
            <a:off x="1013082" y="1336409"/>
            <a:ext cx="7117836"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9567B"/>
                </a:solidFill>
                <a:effectLst/>
                <a:uLnTx/>
                <a:uFillTx/>
                <a:latin typeface="+mj-lt"/>
                <a:ea typeface="+mn-ea"/>
                <a:cs typeface="Arial" panose="020B0604020202020204" pitchFamily="34" charset="0"/>
              </a:rPr>
              <a:t>FIFSHA Scoring and Interpretation</a:t>
            </a:r>
          </a:p>
        </p:txBody>
      </p:sp>
      <p:pic>
        <p:nvPicPr>
          <p:cNvPr id="2" name="Picture 1" descr="Table from FIFSHA spreadsheet with recource concerns, their threshold values, and columns for scoring sums and rankings">
            <a:extLst>
              <a:ext uri="{FF2B5EF4-FFF2-40B4-BE49-F238E27FC236}">
                <a16:creationId xmlns:a16="http://schemas.microsoft.com/office/drawing/2014/main" id="{10F18F9F-A38A-0E51-AA56-80A7F5161275}"/>
              </a:ext>
            </a:extLst>
          </p:cNvPr>
          <p:cNvPicPr>
            <a:picLocks noChangeAspect="1"/>
          </p:cNvPicPr>
          <p:nvPr/>
        </p:nvPicPr>
        <p:blipFill>
          <a:blip r:embed="rId3"/>
          <a:stretch>
            <a:fillRect/>
          </a:stretch>
        </p:blipFill>
        <p:spPr>
          <a:xfrm>
            <a:off x="254416" y="2493597"/>
            <a:ext cx="8635169" cy="1668920"/>
          </a:xfrm>
          <a:prstGeom prst="rect">
            <a:avLst/>
          </a:prstGeom>
        </p:spPr>
      </p:pic>
    </p:spTree>
    <p:extLst>
      <p:ext uri="{BB962C8B-B14F-4D97-AF65-F5344CB8AC3E}">
        <p14:creationId xmlns:p14="http://schemas.microsoft.com/office/powerpoint/2010/main" val="42396583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4924627" y="1561951"/>
            <a:ext cx="3142511" cy="1361911"/>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defTabSz="685800">
              <a:lnSpc>
                <a:spcPct val="100000"/>
              </a:lnSpc>
              <a:spcBef>
                <a:spcPts val="0"/>
              </a:spcBef>
              <a:defRPr/>
            </a:pPr>
            <a:r>
              <a:rPr lang="en-US" sz="3000" b="1" dirty="0">
                <a:solidFill>
                  <a:srgbClr val="19567B"/>
                </a:solidFill>
                <a:ea typeface="+mn-ea"/>
                <a:cs typeface="Arial" panose="020B0604020202020204" pitchFamily="34" charset="0"/>
              </a:rPr>
              <a:t>Applying the FIFSHA</a:t>
            </a:r>
            <a:br>
              <a:rPr lang="en-US" sz="3000" b="1" dirty="0">
                <a:solidFill>
                  <a:srgbClr val="19567B"/>
                </a:solidFill>
                <a:ea typeface="+mn-ea"/>
                <a:cs typeface="Arial" panose="020B0604020202020204" pitchFamily="34" charset="0"/>
              </a:rPr>
            </a:br>
            <a:r>
              <a:rPr lang="en-US" sz="2400" b="1" dirty="0">
                <a:solidFill>
                  <a:srgbClr val="19567B"/>
                </a:solidFill>
                <a:ea typeface="+mn-ea"/>
                <a:cs typeface="Arial" panose="020B0604020202020204" pitchFamily="34" charset="0"/>
              </a:rPr>
              <a:t>An Example</a:t>
            </a:r>
            <a:endParaRPr lang="en-US" sz="3000" b="1" dirty="0">
              <a:solidFill>
                <a:srgbClr val="19567B"/>
              </a:solidFill>
              <a:ea typeface="+mn-ea"/>
              <a:cs typeface="Arial" panose="020B0604020202020204" pitchFamily="34" charset="0"/>
            </a:endParaRPr>
          </a:p>
        </p:txBody>
      </p:sp>
      <p:pic>
        <p:nvPicPr>
          <p:cNvPr id="3" name="Picture 2" descr="Photo of trees in a pine plantation">
            <a:extLst>
              <a:ext uri="{FF2B5EF4-FFF2-40B4-BE49-F238E27FC236}">
                <a16:creationId xmlns:a16="http://schemas.microsoft.com/office/drawing/2014/main" id="{08A0B891-38C4-E4D1-FDD3-A815044F001A}"/>
              </a:ext>
            </a:extLst>
          </p:cNvPr>
          <p:cNvPicPr>
            <a:picLocks noChangeAspect="1"/>
          </p:cNvPicPr>
          <p:nvPr/>
        </p:nvPicPr>
        <p:blipFill>
          <a:blip r:embed="rId3"/>
          <a:stretch>
            <a:fillRect/>
          </a:stretch>
        </p:blipFill>
        <p:spPr>
          <a:xfrm>
            <a:off x="384339" y="1241149"/>
            <a:ext cx="3469964" cy="4281068"/>
          </a:xfrm>
          <a:prstGeom prst="rect">
            <a:avLst/>
          </a:prstGeom>
        </p:spPr>
      </p:pic>
      <p:sp>
        <p:nvSpPr>
          <p:cNvPr id="4" name="TextBox 3">
            <a:extLst>
              <a:ext uri="{FF2B5EF4-FFF2-40B4-BE49-F238E27FC236}">
                <a16:creationId xmlns:a16="http://schemas.microsoft.com/office/drawing/2014/main" id="{6387B028-AF44-FDC9-7F75-C9AFB629B9B3}"/>
              </a:ext>
            </a:extLst>
          </p:cNvPr>
          <p:cNvSpPr txBox="1"/>
          <p:nvPr/>
        </p:nvSpPr>
        <p:spPr>
          <a:xfrm>
            <a:off x="4924628" y="3572093"/>
            <a:ext cx="4085617" cy="1200329"/>
          </a:xfrm>
          <a:prstGeom prst="rect">
            <a:avLst/>
          </a:prstGeom>
          <a:noFill/>
        </p:spPr>
        <p:txBody>
          <a:bodyPr wrap="square">
            <a:spAutoFit/>
          </a:bodyPr>
          <a:lstStyle/>
          <a:p>
            <a:pPr>
              <a:defRPr/>
            </a:pPr>
            <a:r>
              <a:rPr lang="en-US" b="1" kern="100" dirty="0">
                <a:latin typeface="Montserrat" pitchFamily="2" charset="0"/>
                <a:ea typeface="Calibri" panose="020F0502020204030204" pitchFamily="34" charset="0"/>
                <a:cs typeface="Times New Roman" panose="02020603050405020304" pitchFamily="18" charset="0"/>
              </a:rPr>
              <a:t>Pine plantation</a:t>
            </a:r>
          </a:p>
          <a:p>
            <a:pPr>
              <a:defRPr/>
            </a:pPr>
            <a:r>
              <a:rPr lang="en-US" b="1" kern="100" dirty="0">
                <a:latin typeface="Montserrat" pitchFamily="2" charset="0"/>
                <a:ea typeface="Calibri" panose="020F0502020204030204" pitchFamily="34" charset="0"/>
                <a:cs typeface="Times New Roman" panose="02020603050405020304" pitchFamily="18" charset="0"/>
              </a:rPr>
              <a:t>Kettle Moraine State Forest, South Unit</a:t>
            </a:r>
          </a:p>
          <a:p>
            <a:pPr>
              <a:defRPr/>
            </a:pPr>
            <a:r>
              <a:rPr lang="en-US" b="1" kern="100" dirty="0">
                <a:latin typeface="Montserrat" pitchFamily="2" charset="0"/>
                <a:ea typeface="Calibri" panose="020F0502020204030204" pitchFamily="34" charset="0"/>
                <a:cs typeface="Times New Roman" panose="02020603050405020304" pitchFamily="18" charset="0"/>
              </a:rPr>
              <a:t>Waukesha County, WI</a:t>
            </a:r>
          </a:p>
        </p:txBody>
      </p:sp>
    </p:spTree>
    <p:extLst>
      <p:ext uri="{BB962C8B-B14F-4D97-AF65-F5344CB8AC3E}">
        <p14:creationId xmlns:p14="http://schemas.microsoft.com/office/powerpoint/2010/main" val="14951184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165B75C6-1AFF-9C7C-2792-E7C2ACFD03D2}"/>
              </a:ext>
            </a:extLst>
          </p:cNvPr>
          <p:cNvSpPr txBox="1">
            <a:spLocks noGrp="1"/>
          </p:cNvSpPr>
          <p:nvPr>
            <p:ph type="title" idx="4294967295"/>
          </p:nvPr>
        </p:nvSpPr>
        <p:spPr>
          <a:xfrm>
            <a:off x="7068059" y="759054"/>
            <a:ext cx="2223425" cy="807913"/>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9567B"/>
                </a:solidFill>
                <a:effectLst/>
                <a:uLnTx/>
                <a:uFillTx/>
                <a:latin typeface="+mj-lt"/>
                <a:ea typeface="+mn-ea"/>
                <a:cs typeface="Arial" panose="020B0604020202020204" pitchFamily="34" charset="0"/>
              </a:rPr>
              <a:t>Site </a:t>
            </a:r>
            <a:br>
              <a:rPr kumimoji="0" lang="en-US" sz="2400" b="1" i="0" u="none" strike="noStrike" kern="1200" cap="none" spc="0" normalizeH="0" baseline="0" noProof="0" dirty="0">
                <a:ln>
                  <a:noFill/>
                </a:ln>
                <a:solidFill>
                  <a:srgbClr val="19567B"/>
                </a:solidFill>
                <a:effectLst/>
                <a:uLnTx/>
                <a:uFillTx/>
                <a:latin typeface="+mj-lt"/>
                <a:ea typeface="+mn-ea"/>
                <a:cs typeface="Arial" panose="020B0604020202020204" pitchFamily="34" charset="0"/>
              </a:rPr>
            </a:br>
            <a:r>
              <a:rPr kumimoji="0" lang="en-US" sz="2400" b="1" i="0" u="none" strike="noStrike" kern="1200" cap="none" spc="0" normalizeH="0" baseline="0" noProof="0" dirty="0">
                <a:ln>
                  <a:noFill/>
                </a:ln>
                <a:solidFill>
                  <a:srgbClr val="19567B"/>
                </a:solidFill>
                <a:effectLst/>
                <a:uLnTx/>
                <a:uFillTx/>
                <a:latin typeface="+mj-lt"/>
                <a:ea typeface="+mn-ea"/>
                <a:cs typeface="Arial" panose="020B0604020202020204" pitchFamily="34" charset="0"/>
              </a:rPr>
              <a:t>Details</a:t>
            </a:r>
          </a:p>
        </p:txBody>
      </p:sp>
      <p:pic>
        <p:nvPicPr>
          <p:cNvPr id="4" name="Picture 3" descr="Image of Forestland In-Field Soil Health Assessment cover sheet">
            <a:extLst>
              <a:ext uri="{FF2B5EF4-FFF2-40B4-BE49-F238E27FC236}">
                <a16:creationId xmlns:a16="http://schemas.microsoft.com/office/drawing/2014/main" id="{A268C6C1-92EC-47E6-0803-3188F0B517CB}"/>
              </a:ext>
            </a:extLst>
          </p:cNvPr>
          <p:cNvPicPr>
            <a:picLocks noChangeAspect="1"/>
          </p:cNvPicPr>
          <p:nvPr/>
        </p:nvPicPr>
        <p:blipFill>
          <a:blip r:embed="rId3"/>
          <a:stretch>
            <a:fillRect/>
          </a:stretch>
        </p:blipFill>
        <p:spPr>
          <a:xfrm>
            <a:off x="313882" y="729554"/>
            <a:ext cx="6949440" cy="5212080"/>
          </a:xfrm>
          <a:prstGeom prst="rect">
            <a:avLst/>
          </a:prstGeom>
        </p:spPr>
      </p:pic>
      <p:sp>
        <p:nvSpPr>
          <p:cNvPr id="11" name="TextBox 10">
            <a:extLst>
              <a:ext uri="{FF2B5EF4-FFF2-40B4-BE49-F238E27FC236}">
                <a16:creationId xmlns:a16="http://schemas.microsoft.com/office/drawing/2014/main" id="{35FFFA35-4E2D-C07F-2C1A-67CE00123564}"/>
              </a:ext>
            </a:extLst>
          </p:cNvPr>
          <p:cNvSpPr txBox="1"/>
          <p:nvPr/>
        </p:nvSpPr>
        <p:spPr>
          <a:xfrm>
            <a:off x="7263322" y="2590184"/>
            <a:ext cx="1127232" cy="415498"/>
          </a:xfrm>
          <a:prstGeom prst="rect">
            <a:avLst/>
          </a:prstGeom>
          <a:noFill/>
        </p:spPr>
        <p:txBody>
          <a:bodyPr wrap="none" rtlCol="0">
            <a:spAutoFit/>
          </a:bodyPr>
          <a:lstStyle/>
          <a:p>
            <a:r>
              <a:rPr lang="en-US" sz="1050" b="1" dirty="0"/>
              <a:t>42° 56’ 30” N</a:t>
            </a:r>
          </a:p>
          <a:p>
            <a:r>
              <a:rPr lang="en-US" sz="1050" b="1" dirty="0"/>
              <a:t>88° 27’ 30” W</a:t>
            </a:r>
          </a:p>
        </p:txBody>
      </p:sp>
      <p:sp>
        <p:nvSpPr>
          <p:cNvPr id="10" name="TextBox 9">
            <a:extLst>
              <a:ext uri="{FF2B5EF4-FFF2-40B4-BE49-F238E27FC236}">
                <a16:creationId xmlns:a16="http://schemas.microsoft.com/office/drawing/2014/main" id="{B934E949-A82F-4F4E-5591-010DF409BDCC}"/>
              </a:ext>
            </a:extLst>
          </p:cNvPr>
          <p:cNvSpPr txBox="1"/>
          <p:nvPr/>
        </p:nvSpPr>
        <p:spPr>
          <a:xfrm>
            <a:off x="7263322" y="3117565"/>
            <a:ext cx="691215" cy="253916"/>
          </a:xfrm>
          <a:prstGeom prst="rect">
            <a:avLst/>
          </a:prstGeom>
          <a:noFill/>
        </p:spPr>
        <p:txBody>
          <a:bodyPr wrap="none" rtlCol="0">
            <a:spAutoFit/>
          </a:bodyPr>
          <a:lstStyle/>
          <a:p>
            <a:r>
              <a:rPr lang="en-US" sz="1050" b="1" dirty="0"/>
              <a:t>N of ZZ</a:t>
            </a:r>
          </a:p>
        </p:txBody>
      </p:sp>
      <p:sp>
        <p:nvSpPr>
          <p:cNvPr id="5" name="TextBox 4">
            <a:extLst>
              <a:ext uri="{FF2B5EF4-FFF2-40B4-BE49-F238E27FC236}">
                <a16:creationId xmlns:a16="http://schemas.microsoft.com/office/drawing/2014/main" id="{169E792C-C9AA-1C5F-1988-C728EEAC06B3}"/>
              </a:ext>
            </a:extLst>
          </p:cNvPr>
          <p:cNvSpPr txBox="1"/>
          <p:nvPr/>
        </p:nvSpPr>
        <p:spPr>
          <a:xfrm>
            <a:off x="7272940" y="3468289"/>
            <a:ext cx="1290738" cy="415498"/>
          </a:xfrm>
          <a:prstGeom prst="rect">
            <a:avLst/>
          </a:prstGeom>
          <a:noFill/>
        </p:spPr>
        <p:txBody>
          <a:bodyPr wrap="none" rtlCol="0">
            <a:spAutoFit/>
          </a:bodyPr>
          <a:lstStyle/>
          <a:p>
            <a:r>
              <a:rPr lang="en-US" sz="1050" b="1" dirty="0"/>
              <a:t>Miami loam</a:t>
            </a:r>
          </a:p>
          <a:p>
            <a:r>
              <a:rPr lang="en-US" sz="1050" b="1" dirty="0"/>
              <a:t>Fox sandy loam</a:t>
            </a:r>
          </a:p>
        </p:txBody>
      </p:sp>
      <p:sp>
        <p:nvSpPr>
          <p:cNvPr id="6" name="TextBox 5">
            <a:extLst>
              <a:ext uri="{FF2B5EF4-FFF2-40B4-BE49-F238E27FC236}">
                <a16:creationId xmlns:a16="http://schemas.microsoft.com/office/drawing/2014/main" id="{1311C05D-BC6A-3178-A8F8-4E25A50A8C31}"/>
              </a:ext>
            </a:extLst>
          </p:cNvPr>
          <p:cNvSpPr txBox="1"/>
          <p:nvPr/>
        </p:nvSpPr>
        <p:spPr>
          <a:xfrm>
            <a:off x="7287116" y="3939971"/>
            <a:ext cx="1196161" cy="415498"/>
          </a:xfrm>
          <a:prstGeom prst="rect">
            <a:avLst/>
          </a:prstGeom>
          <a:noFill/>
        </p:spPr>
        <p:txBody>
          <a:bodyPr wrap="none" rtlCol="0">
            <a:spAutoFit/>
          </a:bodyPr>
          <a:lstStyle/>
          <a:p>
            <a:r>
              <a:rPr lang="en-US" sz="1050" b="1" dirty="0"/>
              <a:t>F095XB007WI</a:t>
            </a:r>
          </a:p>
          <a:p>
            <a:r>
              <a:rPr lang="en-US" sz="1050" b="1" dirty="0"/>
              <a:t>F095XB010WI</a:t>
            </a:r>
          </a:p>
        </p:txBody>
      </p:sp>
      <p:sp>
        <p:nvSpPr>
          <p:cNvPr id="7" name="TextBox 6">
            <a:extLst>
              <a:ext uri="{FF2B5EF4-FFF2-40B4-BE49-F238E27FC236}">
                <a16:creationId xmlns:a16="http://schemas.microsoft.com/office/drawing/2014/main" id="{1F98F360-49D4-F4FE-4BDD-5EDB52174801}"/>
              </a:ext>
            </a:extLst>
          </p:cNvPr>
          <p:cNvSpPr txBox="1"/>
          <p:nvPr/>
        </p:nvSpPr>
        <p:spPr>
          <a:xfrm>
            <a:off x="7298054" y="4664705"/>
            <a:ext cx="639919" cy="253916"/>
          </a:xfrm>
          <a:prstGeom prst="rect">
            <a:avLst/>
          </a:prstGeom>
          <a:noFill/>
        </p:spPr>
        <p:txBody>
          <a:bodyPr wrap="none" rtlCol="0">
            <a:spAutoFit/>
          </a:bodyPr>
          <a:lstStyle/>
          <a:p>
            <a:r>
              <a:rPr lang="en-US" sz="1050" b="1" dirty="0"/>
              <a:t>6%, SE</a:t>
            </a:r>
          </a:p>
        </p:txBody>
      </p:sp>
      <p:sp>
        <p:nvSpPr>
          <p:cNvPr id="8" name="TextBox 7">
            <a:extLst>
              <a:ext uri="{FF2B5EF4-FFF2-40B4-BE49-F238E27FC236}">
                <a16:creationId xmlns:a16="http://schemas.microsoft.com/office/drawing/2014/main" id="{7A4624F5-6DF1-61E3-AEB3-DFFF91BF5601}"/>
              </a:ext>
            </a:extLst>
          </p:cNvPr>
          <p:cNvSpPr txBox="1"/>
          <p:nvPr/>
        </p:nvSpPr>
        <p:spPr>
          <a:xfrm>
            <a:off x="7317718" y="5142387"/>
            <a:ext cx="304892" cy="253916"/>
          </a:xfrm>
          <a:prstGeom prst="rect">
            <a:avLst/>
          </a:prstGeom>
          <a:noFill/>
        </p:spPr>
        <p:txBody>
          <a:bodyPr wrap="none" rtlCol="0">
            <a:spAutoFit/>
          </a:bodyPr>
          <a:lstStyle/>
          <a:p>
            <a:r>
              <a:rPr lang="en-US" sz="1050" b="1" dirty="0"/>
              <a:t>1”</a:t>
            </a:r>
          </a:p>
        </p:txBody>
      </p:sp>
      <p:sp>
        <p:nvSpPr>
          <p:cNvPr id="9" name="TextBox 8">
            <a:extLst>
              <a:ext uri="{FF2B5EF4-FFF2-40B4-BE49-F238E27FC236}">
                <a16:creationId xmlns:a16="http://schemas.microsoft.com/office/drawing/2014/main" id="{1F6BEC58-1EE5-5C5B-CDF7-FE5B731F3009}"/>
              </a:ext>
            </a:extLst>
          </p:cNvPr>
          <p:cNvSpPr txBox="1"/>
          <p:nvPr/>
        </p:nvSpPr>
        <p:spPr>
          <a:xfrm>
            <a:off x="7317739" y="5518763"/>
            <a:ext cx="336952" cy="253916"/>
          </a:xfrm>
          <a:prstGeom prst="rect">
            <a:avLst/>
          </a:prstGeom>
          <a:noFill/>
        </p:spPr>
        <p:txBody>
          <a:bodyPr wrap="none" rtlCol="0">
            <a:spAutoFit/>
          </a:bodyPr>
          <a:lstStyle/>
          <a:p>
            <a:r>
              <a:rPr lang="en-US" sz="1050" b="1" dirty="0" err="1"/>
              <a:t>sil</a:t>
            </a:r>
            <a:endParaRPr lang="en-US" sz="1050" b="1" dirty="0"/>
          </a:p>
        </p:txBody>
      </p:sp>
    </p:spTree>
    <p:extLst>
      <p:ext uri="{BB962C8B-B14F-4D97-AF65-F5344CB8AC3E}">
        <p14:creationId xmlns:p14="http://schemas.microsoft.com/office/powerpoint/2010/main" val="26753201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E4F78AF5-4ED0-4F50-1D5C-17C1583D6653}"/>
              </a:ext>
            </a:extLst>
          </p:cNvPr>
          <p:cNvSpPr txBox="1">
            <a:spLocks noGrp="1"/>
          </p:cNvSpPr>
          <p:nvPr>
            <p:ph type="title" idx="4294967295"/>
          </p:nvPr>
        </p:nvSpPr>
        <p:spPr>
          <a:xfrm>
            <a:off x="7018899" y="759054"/>
            <a:ext cx="2223425" cy="807913"/>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9567B"/>
                </a:solidFill>
                <a:effectLst/>
                <a:uLnTx/>
                <a:uFillTx/>
                <a:latin typeface="+mj-lt"/>
                <a:ea typeface="+mn-ea"/>
                <a:cs typeface="Arial" panose="020B0604020202020204" pitchFamily="34" charset="0"/>
              </a:rPr>
              <a:t>Surface Indicators</a:t>
            </a:r>
          </a:p>
        </p:txBody>
      </p:sp>
      <p:pic>
        <p:nvPicPr>
          <p:cNvPr id="8" name="Picture 7" descr="Image of second page of Forestland In-Field Soil Health Assessment with scores for site">
            <a:extLst>
              <a:ext uri="{FF2B5EF4-FFF2-40B4-BE49-F238E27FC236}">
                <a16:creationId xmlns:a16="http://schemas.microsoft.com/office/drawing/2014/main" id="{1CDF705D-74BE-E288-56B9-B08C93A3C288}"/>
              </a:ext>
            </a:extLst>
          </p:cNvPr>
          <p:cNvPicPr>
            <a:picLocks noChangeAspect="1"/>
          </p:cNvPicPr>
          <p:nvPr/>
        </p:nvPicPr>
        <p:blipFill>
          <a:blip r:embed="rId3"/>
          <a:stretch>
            <a:fillRect/>
          </a:stretch>
        </p:blipFill>
        <p:spPr>
          <a:xfrm>
            <a:off x="250715" y="791002"/>
            <a:ext cx="6895895" cy="5212080"/>
          </a:xfrm>
          <a:prstGeom prst="rect">
            <a:avLst/>
          </a:prstGeom>
        </p:spPr>
      </p:pic>
      <p:sp>
        <p:nvSpPr>
          <p:cNvPr id="3" name="TextBox 2">
            <a:extLst>
              <a:ext uri="{FF2B5EF4-FFF2-40B4-BE49-F238E27FC236}">
                <a16:creationId xmlns:a16="http://schemas.microsoft.com/office/drawing/2014/main" id="{C8298126-7247-9FE8-1791-010CA006F622}"/>
              </a:ext>
            </a:extLst>
          </p:cNvPr>
          <p:cNvSpPr txBox="1"/>
          <p:nvPr/>
        </p:nvSpPr>
        <p:spPr>
          <a:xfrm>
            <a:off x="7243917" y="2150805"/>
            <a:ext cx="1516625" cy="415498"/>
          </a:xfrm>
          <a:prstGeom prst="rect">
            <a:avLst/>
          </a:prstGeom>
          <a:noFill/>
        </p:spPr>
        <p:txBody>
          <a:bodyPr wrap="square" rtlCol="0">
            <a:spAutoFit/>
          </a:bodyPr>
          <a:lstStyle/>
          <a:p>
            <a:r>
              <a:rPr lang="en-US" sz="1050" b="1" dirty="0"/>
              <a:t>Surface nearly 100% cover</a:t>
            </a:r>
          </a:p>
        </p:txBody>
      </p:sp>
      <p:sp>
        <p:nvSpPr>
          <p:cNvPr id="4" name="TextBox 3">
            <a:extLst>
              <a:ext uri="{FF2B5EF4-FFF2-40B4-BE49-F238E27FC236}">
                <a16:creationId xmlns:a16="http://schemas.microsoft.com/office/drawing/2014/main" id="{9F698318-3068-710B-E12D-38EFE262C6F8}"/>
              </a:ext>
            </a:extLst>
          </p:cNvPr>
          <p:cNvSpPr txBox="1"/>
          <p:nvPr/>
        </p:nvSpPr>
        <p:spPr>
          <a:xfrm>
            <a:off x="7243917" y="3209417"/>
            <a:ext cx="1805791" cy="577081"/>
          </a:xfrm>
          <a:prstGeom prst="rect">
            <a:avLst/>
          </a:prstGeom>
          <a:noFill/>
        </p:spPr>
        <p:txBody>
          <a:bodyPr wrap="square" rtlCol="0">
            <a:spAutoFit/>
          </a:bodyPr>
          <a:lstStyle/>
          <a:p>
            <a:r>
              <a:rPr lang="en-US" sz="1050" b="1" dirty="0"/>
              <a:t>Masticated, same stage of decomposition</a:t>
            </a:r>
          </a:p>
        </p:txBody>
      </p:sp>
      <p:sp>
        <p:nvSpPr>
          <p:cNvPr id="5" name="TextBox 4">
            <a:extLst>
              <a:ext uri="{FF2B5EF4-FFF2-40B4-BE49-F238E27FC236}">
                <a16:creationId xmlns:a16="http://schemas.microsoft.com/office/drawing/2014/main" id="{ECA93BC7-3EBF-2C7C-5659-727A0B3F723E}"/>
              </a:ext>
            </a:extLst>
          </p:cNvPr>
          <p:cNvSpPr txBox="1"/>
          <p:nvPr/>
        </p:nvSpPr>
        <p:spPr>
          <a:xfrm>
            <a:off x="7276757" y="4197744"/>
            <a:ext cx="1606696" cy="415498"/>
          </a:xfrm>
          <a:prstGeom prst="rect">
            <a:avLst/>
          </a:prstGeom>
          <a:noFill/>
        </p:spPr>
        <p:txBody>
          <a:bodyPr wrap="square" rtlCol="0">
            <a:spAutoFit/>
          </a:bodyPr>
          <a:lstStyle/>
          <a:p>
            <a:r>
              <a:rPr lang="en-US" sz="1050" b="1" dirty="0"/>
              <a:t>No evidence of fire damage</a:t>
            </a:r>
          </a:p>
        </p:txBody>
      </p:sp>
      <p:sp>
        <p:nvSpPr>
          <p:cNvPr id="6" name="TextBox 5">
            <a:extLst>
              <a:ext uri="{FF2B5EF4-FFF2-40B4-BE49-F238E27FC236}">
                <a16:creationId xmlns:a16="http://schemas.microsoft.com/office/drawing/2014/main" id="{5030965E-13F3-4CD8-3435-E82F86E08E39}"/>
              </a:ext>
            </a:extLst>
          </p:cNvPr>
          <p:cNvSpPr txBox="1"/>
          <p:nvPr/>
        </p:nvSpPr>
        <p:spPr>
          <a:xfrm>
            <a:off x="7276757" y="5302814"/>
            <a:ext cx="1369286" cy="253916"/>
          </a:xfrm>
          <a:prstGeom prst="rect">
            <a:avLst/>
          </a:prstGeom>
          <a:noFill/>
        </p:spPr>
        <p:txBody>
          <a:bodyPr wrap="none" rtlCol="0">
            <a:spAutoFit/>
          </a:bodyPr>
          <a:lstStyle/>
          <a:p>
            <a:r>
              <a:rPr lang="en-US" sz="1050" b="1" dirty="0"/>
              <a:t>Skid steer tracks</a:t>
            </a:r>
          </a:p>
        </p:txBody>
      </p:sp>
    </p:spTree>
    <p:extLst>
      <p:ext uri="{BB962C8B-B14F-4D97-AF65-F5344CB8AC3E}">
        <p14:creationId xmlns:p14="http://schemas.microsoft.com/office/powerpoint/2010/main" val="20638777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F18F6BE1-D264-C35F-DD46-26DEC8793E47}"/>
              </a:ext>
            </a:extLst>
          </p:cNvPr>
          <p:cNvSpPr txBox="1">
            <a:spLocks noGrp="1"/>
          </p:cNvSpPr>
          <p:nvPr>
            <p:ph type="title" idx="4294967295"/>
          </p:nvPr>
        </p:nvSpPr>
        <p:spPr>
          <a:xfrm>
            <a:off x="7146906" y="806433"/>
            <a:ext cx="2223425" cy="807913"/>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9567B"/>
                </a:solidFill>
                <a:effectLst/>
                <a:uLnTx/>
                <a:uFillTx/>
                <a:latin typeface="+mj-lt"/>
                <a:ea typeface="+mn-ea"/>
                <a:cs typeface="Arial" panose="020B0604020202020204" pitchFamily="34" charset="0"/>
              </a:rPr>
              <a:t>Soil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9567B"/>
                </a:solidFill>
                <a:effectLst/>
                <a:uLnTx/>
                <a:uFillTx/>
                <a:latin typeface="+mj-lt"/>
                <a:ea typeface="+mn-ea"/>
                <a:cs typeface="Arial" panose="020B0604020202020204" pitchFamily="34" charset="0"/>
              </a:rPr>
              <a:t>Indicators</a:t>
            </a:r>
          </a:p>
        </p:txBody>
      </p:sp>
      <p:pic>
        <p:nvPicPr>
          <p:cNvPr id="10" name="Picture 9" descr="Third page of the Forestland In-Field Soil Health Assessment with scores for site">
            <a:extLst>
              <a:ext uri="{FF2B5EF4-FFF2-40B4-BE49-F238E27FC236}">
                <a16:creationId xmlns:a16="http://schemas.microsoft.com/office/drawing/2014/main" id="{5BBFB02A-F191-7460-B6E3-8878BA20C784}"/>
              </a:ext>
            </a:extLst>
          </p:cNvPr>
          <p:cNvPicPr>
            <a:picLocks noChangeAspect="1"/>
          </p:cNvPicPr>
          <p:nvPr/>
        </p:nvPicPr>
        <p:blipFill>
          <a:blip r:embed="rId3"/>
          <a:stretch>
            <a:fillRect/>
          </a:stretch>
        </p:blipFill>
        <p:spPr>
          <a:xfrm>
            <a:off x="150528" y="822960"/>
            <a:ext cx="7200003" cy="5212080"/>
          </a:xfrm>
          <a:prstGeom prst="rect">
            <a:avLst/>
          </a:prstGeom>
        </p:spPr>
      </p:pic>
      <p:sp>
        <p:nvSpPr>
          <p:cNvPr id="4" name="TextBox 3">
            <a:extLst>
              <a:ext uri="{FF2B5EF4-FFF2-40B4-BE49-F238E27FC236}">
                <a16:creationId xmlns:a16="http://schemas.microsoft.com/office/drawing/2014/main" id="{B812AFF4-D560-5167-0479-502CEDC071A2}"/>
              </a:ext>
            </a:extLst>
          </p:cNvPr>
          <p:cNvSpPr txBox="1"/>
          <p:nvPr/>
        </p:nvSpPr>
        <p:spPr>
          <a:xfrm>
            <a:off x="7476817" y="2078837"/>
            <a:ext cx="1509871" cy="577081"/>
          </a:xfrm>
          <a:prstGeom prst="rect">
            <a:avLst/>
          </a:prstGeom>
          <a:noFill/>
        </p:spPr>
        <p:txBody>
          <a:bodyPr wrap="square" rtlCol="0">
            <a:spAutoFit/>
          </a:bodyPr>
          <a:lstStyle/>
          <a:p>
            <a:r>
              <a:rPr lang="en-US" sz="1050" b="1" dirty="0"/>
              <a:t>Moderate resistance to spade insertion</a:t>
            </a:r>
          </a:p>
        </p:txBody>
      </p:sp>
      <p:sp>
        <p:nvSpPr>
          <p:cNvPr id="6" name="TextBox 5">
            <a:extLst>
              <a:ext uri="{FF2B5EF4-FFF2-40B4-BE49-F238E27FC236}">
                <a16:creationId xmlns:a16="http://schemas.microsoft.com/office/drawing/2014/main" id="{8BAADC2D-5D3C-D895-0D88-791D97768C7B}"/>
              </a:ext>
            </a:extLst>
          </p:cNvPr>
          <p:cNvSpPr txBox="1"/>
          <p:nvPr/>
        </p:nvSpPr>
        <p:spPr>
          <a:xfrm>
            <a:off x="7438423" y="3159737"/>
            <a:ext cx="1524620" cy="738664"/>
          </a:xfrm>
          <a:prstGeom prst="rect">
            <a:avLst/>
          </a:prstGeom>
          <a:noFill/>
        </p:spPr>
        <p:txBody>
          <a:bodyPr wrap="square" rtlCol="0">
            <a:spAutoFit/>
          </a:bodyPr>
          <a:lstStyle/>
          <a:p>
            <a:r>
              <a:rPr lang="en-US" sz="1050" b="1" dirty="0"/>
              <a:t>Sink strainer test, aggregates partially disintegrate</a:t>
            </a:r>
          </a:p>
        </p:txBody>
      </p:sp>
      <p:sp>
        <p:nvSpPr>
          <p:cNvPr id="7" name="TextBox 6">
            <a:extLst>
              <a:ext uri="{FF2B5EF4-FFF2-40B4-BE49-F238E27FC236}">
                <a16:creationId xmlns:a16="http://schemas.microsoft.com/office/drawing/2014/main" id="{F281F6A4-C364-2A92-3B61-02FCAA4493C9}"/>
              </a:ext>
            </a:extLst>
          </p:cNvPr>
          <p:cNvSpPr txBox="1"/>
          <p:nvPr/>
        </p:nvSpPr>
        <p:spPr>
          <a:xfrm>
            <a:off x="7476817" y="4386784"/>
            <a:ext cx="1447832" cy="253916"/>
          </a:xfrm>
          <a:prstGeom prst="rect">
            <a:avLst/>
          </a:prstGeom>
          <a:noFill/>
        </p:spPr>
        <p:txBody>
          <a:bodyPr wrap="none" rtlCol="0">
            <a:spAutoFit/>
          </a:bodyPr>
          <a:lstStyle/>
          <a:p>
            <a:r>
              <a:rPr lang="en-US" sz="1050" b="1" dirty="0"/>
              <a:t>Very limited biota</a:t>
            </a:r>
          </a:p>
        </p:txBody>
      </p:sp>
      <p:sp>
        <p:nvSpPr>
          <p:cNvPr id="8" name="TextBox 7">
            <a:extLst>
              <a:ext uri="{FF2B5EF4-FFF2-40B4-BE49-F238E27FC236}">
                <a16:creationId xmlns:a16="http://schemas.microsoft.com/office/drawing/2014/main" id="{FFEDEF93-E1A5-87C7-7214-DCB2C4D428C9}"/>
              </a:ext>
            </a:extLst>
          </p:cNvPr>
          <p:cNvSpPr txBox="1"/>
          <p:nvPr/>
        </p:nvSpPr>
        <p:spPr>
          <a:xfrm>
            <a:off x="7476817" y="5183847"/>
            <a:ext cx="1268643" cy="577081"/>
          </a:xfrm>
          <a:prstGeom prst="rect">
            <a:avLst/>
          </a:prstGeom>
          <a:noFill/>
        </p:spPr>
        <p:txBody>
          <a:bodyPr wrap="square" rtlCol="0">
            <a:spAutoFit/>
          </a:bodyPr>
          <a:lstStyle/>
          <a:p>
            <a:r>
              <a:rPr lang="en-US" sz="1050" b="1" dirty="0"/>
              <a:t>Moderate amount of roots</a:t>
            </a:r>
          </a:p>
        </p:txBody>
      </p:sp>
    </p:spTree>
    <p:extLst>
      <p:ext uri="{BB962C8B-B14F-4D97-AF65-F5344CB8AC3E}">
        <p14:creationId xmlns:p14="http://schemas.microsoft.com/office/powerpoint/2010/main" val="36814268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01F7E-53D6-6EA6-02F5-F783EC152FAE}"/>
            </a:ext>
          </a:extLst>
        </p:cNvPr>
        <p:cNvGrpSpPr/>
        <p:nvPr/>
      </p:nvGrpSpPr>
      <p:grpSpPr>
        <a:xfrm>
          <a:off x="0" y="0"/>
          <a:ext cx="0" cy="0"/>
          <a:chOff x="0" y="0"/>
          <a:chExt cx="0" cy="0"/>
        </a:xfrm>
      </p:grpSpPr>
      <p:sp>
        <p:nvSpPr>
          <p:cNvPr id="18" name="Title 4">
            <a:extLst>
              <a:ext uri="{FF2B5EF4-FFF2-40B4-BE49-F238E27FC236}">
                <a16:creationId xmlns:a16="http://schemas.microsoft.com/office/drawing/2014/main" id="{F5F7C2D9-6DF5-C2DC-4A7A-162DDA188BEE}"/>
              </a:ext>
            </a:extLst>
          </p:cNvPr>
          <p:cNvSpPr txBox="1">
            <a:spLocks noGrp="1"/>
          </p:cNvSpPr>
          <p:nvPr>
            <p:ph type="title" idx="4294967295"/>
          </p:nvPr>
        </p:nvSpPr>
        <p:spPr>
          <a:xfrm>
            <a:off x="1956979" y="1297080"/>
            <a:ext cx="5594195"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9567B"/>
                </a:solidFill>
                <a:effectLst/>
                <a:uLnTx/>
                <a:uFillTx/>
                <a:latin typeface="+mj-lt"/>
                <a:ea typeface="+mn-ea"/>
                <a:cs typeface="Arial" panose="020B0604020202020204" pitchFamily="34" charset="0"/>
              </a:rPr>
              <a:t>Scoring and Interpretation</a:t>
            </a:r>
          </a:p>
        </p:txBody>
      </p:sp>
      <p:pic>
        <p:nvPicPr>
          <p:cNvPr id="4" name="Picture 3" descr="Table from FIFSHA spreadshhet showing threshold values and scoring for the site">
            <a:extLst>
              <a:ext uri="{FF2B5EF4-FFF2-40B4-BE49-F238E27FC236}">
                <a16:creationId xmlns:a16="http://schemas.microsoft.com/office/drawing/2014/main" id="{C9FE5C84-F7EF-49F5-4448-3ED065B86335}"/>
              </a:ext>
            </a:extLst>
          </p:cNvPr>
          <p:cNvPicPr>
            <a:picLocks noChangeAspect="1"/>
          </p:cNvPicPr>
          <p:nvPr/>
        </p:nvPicPr>
        <p:blipFill>
          <a:blip r:embed="rId3"/>
          <a:stretch>
            <a:fillRect/>
          </a:stretch>
        </p:blipFill>
        <p:spPr>
          <a:xfrm>
            <a:off x="258486" y="2553315"/>
            <a:ext cx="8546687" cy="1651819"/>
          </a:xfrm>
          <a:prstGeom prst="rect">
            <a:avLst/>
          </a:prstGeom>
        </p:spPr>
      </p:pic>
    </p:spTree>
    <p:extLst>
      <p:ext uri="{BB962C8B-B14F-4D97-AF65-F5344CB8AC3E}">
        <p14:creationId xmlns:p14="http://schemas.microsoft.com/office/powerpoint/2010/main" val="41174919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C72336-04CD-A65F-4EFE-BC633A8EE21A}"/>
              </a:ext>
            </a:extLst>
          </p:cNvPr>
          <p:cNvSpPr>
            <a:spLocks noGrp="1"/>
          </p:cNvSpPr>
          <p:nvPr>
            <p:ph type="title" idx="4294967295"/>
          </p:nvPr>
        </p:nvSpPr>
        <p:spPr>
          <a:xfrm>
            <a:off x="3471750" y="875290"/>
            <a:ext cx="2200500" cy="398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chemeClr val="accent4"/>
                </a:solidFill>
                <a:effectLst/>
                <a:uLnTx/>
                <a:uFillTx/>
                <a:latin typeface="+mj-lt"/>
                <a:ea typeface="Open Sans" panose="020B0606030504020204" pitchFamily="34" charset="0"/>
                <a:cs typeface="Arial" panose="020B0604020202020204" pitchFamily="34" charset="0"/>
              </a:rPr>
              <a:t>Summary</a:t>
            </a:r>
          </a:p>
        </p:txBody>
      </p:sp>
      <p:sp>
        <p:nvSpPr>
          <p:cNvPr id="4" name="Rectangle 3">
            <a:extLst>
              <a:ext uri="{FF2B5EF4-FFF2-40B4-BE49-F238E27FC236}">
                <a16:creationId xmlns:a16="http://schemas.microsoft.com/office/drawing/2014/main" id="{34F4CCB8-B233-B2C4-456C-EADF04BA2D83}"/>
              </a:ext>
            </a:extLst>
          </p:cNvPr>
          <p:cNvSpPr/>
          <p:nvPr/>
        </p:nvSpPr>
        <p:spPr>
          <a:xfrm>
            <a:off x="167661" y="1416077"/>
            <a:ext cx="8631699" cy="4755148"/>
          </a:xfrm>
          <a:prstGeom prst="rect">
            <a:avLst/>
          </a:prstGeom>
        </p:spPr>
        <p:txBody>
          <a:bodyPr wrap="square">
            <a:spAutoFit/>
          </a:bodyPr>
          <a:lstStyle/>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The goal of a Forestland In-Field Soil Health Assessment (FIFSHA) is to identify soil health resource concerns (RCs) on private non-industrial forestland agroecosystems. </a:t>
            </a:r>
          </a:p>
          <a:p>
            <a:pPr marL="257175" indent="-257175">
              <a:buClr>
                <a:srgbClr val="785135"/>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The FIFSHA is designed to be broadly applicable and readily adaptable to local conditions and practices. </a:t>
            </a:r>
          </a:p>
          <a:p>
            <a:pPr marL="257175" indent="-257175">
              <a:buClr>
                <a:srgbClr val="785135"/>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Eight indicators (Soil Cover, </a:t>
            </a:r>
            <a:r>
              <a:rPr lang="en-US" b="1" dirty="0">
                <a:latin typeface="Montserrat" pitchFamily="2" charset="0"/>
                <a:ea typeface="Calibri" panose="020F0502020204030204" pitchFamily="34" charset="0"/>
              </a:rPr>
              <a:t>Woody Debris, Soil Burn Severity, Soil Disturbance Intensity, Soil Structure, Water Stable Aggregates, Soil Fauna/Biological Diversity, and Roots) are evaluated to identify whether any of the four soil health RCs (AGG, CPT, HAB, and SOM) are present.</a:t>
            </a:r>
          </a:p>
          <a:p>
            <a:pPr marL="600075" lvl="1" indent="-257175">
              <a:buClr>
                <a:srgbClr val="785135"/>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85135"/>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Numerical ratings from 1 to 5 are used to determine whether </a:t>
            </a:r>
          </a:p>
          <a:p>
            <a:pPr>
              <a:buClr>
                <a:srgbClr val="785135"/>
              </a:buClr>
              <a:buSzPct val="150000"/>
            </a:pPr>
            <a:r>
              <a:rPr lang="en-US" b="1" dirty="0">
                <a:solidFill>
                  <a:srgbClr val="000000"/>
                </a:solidFill>
                <a:latin typeface="Montserrat" pitchFamily="2" charset="0"/>
                <a:cs typeface="Calibri" panose="020F0502020204030204" pitchFamily="34" charset="0"/>
              </a:rPr>
              <a:t>    there is a </a:t>
            </a:r>
            <a:r>
              <a:rPr lang="en-US" b="1" dirty="0">
                <a:solidFill>
                  <a:srgbClr val="FF0000"/>
                </a:solidFill>
                <a:latin typeface="Montserrat" pitchFamily="2" charset="0"/>
                <a:cs typeface="Calibri" panose="020F0502020204030204" pitchFamily="34" charset="0"/>
              </a:rPr>
              <a:t>Likely</a:t>
            </a:r>
            <a:r>
              <a:rPr lang="en-US" b="1" dirty="0">
                <a:solidFill>
                  <a:srgbClr val="000000"/>
                </a:solidFill>
                <a:latin typeface="Montserrat" pitchFamily="2" charset="0"/>
                <a:cs typeface="Calibri" panose="020F0502020204030204" pitchFamily="34" charset="0"/>
              </a:rPr>
              <a:t> or </a:t>
            </a:r>
            <a:r>
              <a:rPr lang="en-US" b="1" dirty="0">
                <a:solidFill>
                  <a:schemeClr val="bg2">
                    <a:lumMod val="50000"/>
                  </a:schemeClr>
                </a:solidFill>
                <a:latin typeface="Montserrat" pitchFamily="2" charset="0"/>
                <a:cs typeface="Calibri" panose="020F0502020204030204" pitchFamily="34" charset="0"/>
              </a:rPr>
              <a:t>Potential</a:t>
            </a:r>
            <a:r>
              <a:rPr lang="en-US" b="1" dirty="0">
                <a:solidFill>
                  <a:srgbClr val="000000"/>
                </a:solidFill>
                <a:latin typeface="Montserrat" pitchFamily="2" charset="0"/>
                <a:cs typeface="Calibri" panose="020F0502020204030204" pitchFamily="34" charset="0"/>
              </a:rPr>
              <a:t> RC or whether there are </a:t>
            </a:r>
            <a:r>
              <a:rPr lang="en-US" b="1" dirty="0">
                <a:solidFill>
                  <a:srgbClr val="00B050"/>
                </a:solidFill>
                <a:latin typeface="Montserrat" pitchFamily="2" charset="0"/>
                <a:cs typeface="Calibri" panose="020F0502020204030204" pitchFamily="34" charset="0"/>
              </a:rPr>
              <a:t>No Apparent</a:t>
            </a:r>
          </a:p>
          <a:p>
            <a:pPr>
              <a:buClr>
                <a:srgbClr val="785135"/>
              </a:buClr>
              <a:buSzPct val="150000"/>
            </a:pPr>
            <a:r>
              <a:rPr lang="en-US" b="1" dirty="0">
                <a:solidFill>
                  <a:srgbClr val="00B050"/>
                </a:solidFill>
                <a:latin typeface="Montserrat" pitchFamily="2" charset="0"/>
                <a:cs typeface="Calibri" panose="020F0502020204030204" pitchFamily="34" charset="0"/>
              </a:rPr>
              <a:t>    </a:t>
            </a:r>
            <a:r>
              <a:rPr lang="en-US" b="1" dirty="0">
                <a:solidFill>
                  <a:srgbClr val="000000"/>
                </a:solidFill>
                <a:latin typeface="Montserrat" pitchFamily="2" charset="0"/>
                <a:cs typeface="Calibri" panose="020F0502020204030204" pitchFamily="34" charset="0"/>
              </a:rPr>
              <a:t>RCs.</a:t>
            </a:r>
          </a:p>
          <a:p>
            <a:pPr marL="257175" indent="-257175">
              <a:buClr>
                <a:srgbClr val="785135"/>
              </a:buClr>
              <a:buSzPct val="150000"/>
              <a:buFont typeface="Wingdings" panose="05000000000000000000" pitchFamily="2" charset="2"/>
              <a:buChar char="§"/>
            </a:pPr>
            <a:endParaRPr lang="en-US" sz="1500" b="1" dirty="0">
              <a:solidFill>
                <a:srgbClr val="000000"/>
              </a:solidFill>
              <a:latin typeface="Montserrat" pitchFamily="2" charset="0"/>
              <a:cs typeface="Calibri" panose="020F0502020204030204" pitchFamily="34" charset="0"/>
            </a:endParaRPr>
          </a:p>
        </p:txBody>
      </p:sp>
    </p:spTree>
    <p:extLst>
      <p:ext uri="{BB962C8B-B14F-4D97-AF65-F5344CB8AC3E}">
        <p14:creationId xmlns:p14="http://schemas.microsoft.com/office/powerpoint/2010/main" val="4692274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2F14CC4-6951-D46C-33B7-B2FDDA064A2B}"/>
              </a:ext>
            </a:extLst>
          </p:cNvPr>
          <p:cNvSpPr>
            <a:spLocks noGrp="1"/>
          </p:cNvSpPr>
          <p:nvPr>
            <p:ph type="title" idx="4294967295"/>
          </p:nvPr>
        </p:nvSpPr>
        <p:spPr>
          <a:xfrm>
            <a:off x="861709" y="1086388"/>
            <a:ext cx="2402601" cy="397669"/>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spcBef>
                <a:spcPts val="750"/>
              </a:spcBef>
              <a:defRPr/>
            </a:pPr>
            <a:r>
              <a:rPr lang="en-US" sz="3000" b="1" dirty="0">
                <a:solidFill>
                  <a:schemeClr val="accent4"/>
                </a:solidFill>
                <a:ea typeface="Open Sans" panose="020B0606030504020204" pitchFamily="34" charset="0"/>
                <a:cs typeface="Open Sans" panose="020B0606030504020204" pitchFamily="34" charset="0"/>
              </a:rPr>
              <a:t>Questions?</a:t>
            </a:r>
          </a:p>
        </p:txBody>
      </p:sp>
      <p:pic>
        <p:nvPicPr>
          <p:cNvPr id="9" name="Content Placeholder 8" descr="A fallen tree in the woods">
            <a:extLst>
              <a:ext uri="{FF2B5EF4-FFF2-40B4-BE49-F238E27FC236}">
                <a16:creationId xmlns:a16="http://schemas.microsoft.com/office/drawing/2014/main" id="{19D62EB2-D152-F033-FF67-8AA7309C1D5F}"/>
              </a:ext>
            </a:extLst>
          </p:cNvPr>
          <p:cNvPicPr>
            <a:picLocks noGrp="1" noChangeAspect="1"/>
          </p:cNvPicPr>
          <p:nvPr>
            <p:ph sz="quarter" idx="13"/>
          </p:nvPr>
        </p:nvPicPr>
        <p:blipFill>
          <a:blip r:embed="rId3"/>
          <a:stretch>
            <a:fillRect/>
          </a:stretch>
        </p:blipFill>
        <p:spPr>
          <a:xfrm>
            <a:off x="861709" y="2077641"/>
            <a:ext cx="4506912" cy="3380184"/>
          </a:xfrm>
          <a:prstGeom prst="rect">
            <a:avLst/>
          </a:prstGeom>
        </p:spPr>
      </p:pic>
      <p:pic>
        <p:nvPicPr>
          <p:cNvPr id="7" name="Picture Placeholder 6" descr="A group of trees in a field">
            <a:extLst>
              <a:ext uri="{FF2B5EF4-FFF2-40B4-BE49-F238E27FC236}">
                <a16:creationId xmlns:a16="http://schemas.microsoft.com/office/drawing/2014/main" id="{971FD8FA-CB52-A71E-F358-6C2E38809B26}"/>
              </a:ext>
            </a:extLst>
          </p:cNvPr>
          <p:cNvPicPr>
            <a:picLocks noGrp="1" noChangeAspect="1"/>
          </p:cNvPicPr>
          <p:nvPr>
            <p:ph type="pic" sz="quarter" idx="12"/>
          </p:nvPr>
        </p:nvPicPr>
        <p:blipFill>
          <a:blip r:embed="rId4"/>
          <a:srcRect t="20479" b="20479"/>
          <a:stretch>
            <a:fillRect/>
          </a:stretch>
        </p:blipFill>
        <p:spPr>
          <a:xfrm rot="5400000">
            <a:off x="5138688" y="2381047"/>
            <a:ext cx="5221544" cy="2312216"/>
          </a:xfrm>
        </p:spPr>
      </p:pic>
    </p:spTree>
    <p:extLst>
      <p:ext uri="{BB962C8B-B14F-4D97-AF65-F5344CB8AC3E}">
        <p14:creationId xmlns:p14="http://schemas.microsoft.com/office/powerpoint/2010/main" val="11048114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dirty="0">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862483" cy="300082"/>
          </a:xfrm>
          <a:prstGeom prst="rect">
            <a:avLst/>
          </a:prstGeom>
          <a:noFill/>
        </p:spPr>
        <p:txBody>
          <a:bodyPr wrap="square" rtlCol="0">
            <a:spAutoFit/>
          </a:bodyPr>
          <a:lstStyle/>
          <a:p>
            <a:r>
              <a:rPr lang="en-US" sz="1350" b="1" dirty="0">
                <a:solidFill>
                  <a:srgbClr val="000000"/>
                </a:solidFill>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a:lstStyle/>
          <a:p>
            <a:pPr marL="0" indent="0">
              <a:buNone/>
            </a:pPr>
            <a:r>
              <a:rPr lang="en-US" b="1" dirty="0">
                <a:solidFill>
                  <a:schemeClr val="accent5"/>
                </a:solidFill>
              </a:rPr>
              <a:t>For more information on Managing Soil Health, </a:t>
            </a:r>
          </a:p>
          <a:p>
            <a:pPr marL="0" indent="0">
              <a:buNone/>
            </a:pPr>
            <a:r>
              <a:rPr lang="en-US" b="1" dirty="0">
                <a:solidFill>
                  <a:schemeClr val="accent5"/>
                </a:solidFill>
              </a:rPr>
              <a:t>visit us here: </a:t>
            </a:r>
          </a:p>
          <a:p>
            <a:pPr marL="0" indent="0">
              <a:buNone/>
            </a:pPr>
            <a:endParaRPr lang="en-US" b="1" dirty="0">
              <a:solidFill>
                <a:schemeClr val="accent5"/>
              </a:solidFill>
            </a:endParaRPr>
          </a:p>
          <a:p>
            <a:pPr marL="0" indent="0" algn="ctr">
              <a:buNone/>
            </a:pPr>
            <a:r>
              <a:rPr lang="en-US" b="1" dirty="0">
                <a:solidFill>
                  <a:schemeClr val="accent1"/>
                </a:solidFill>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1635288" y="692431"/>
            <a:ext cx="6446828"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i="1" dirty="0">
                <a:solidFill>
                  <a:srgbClr val="19567B"/>
                </a:solidFill>
                <a:ea typeface="+mn-ea"/>
                <a:cs typeface="Arial" panose="020B0604020202020204" pitchFamily="34" charset="0"/>
              </a:rPr>
              <a:t>Where </a:t>
            </a:r>
            <a:r>
              <a:rPr lang="en-US" sz="3000" b="1" dirty="0">
                <a:solidFill>
                  <a:srgbClr val="19567B"/>
                </a:solidFill>
                <a:ea typeface="+mn-ea"/>
                <a:cs typeface="Arial" panose="020B0604020202020204" pitchFamily="34" charset="0"/>
              </a:rPr>
              <a:t>to Apply the FIFSHA</a:t>
            </a:r>
          </a:p>
        </p:txBody>
      </p:sp>
      <p:pic>
        <p:nvPicPr>
          <p:cNvPr id="4" name="Picture 3" descr="Diagrams of random transect and systematic grid point sampling patterns">
            <a:extLst>
              <a:ext uri="{FF2B5EF4-FFF2-40B4-BE49-F238E27FC236}">
                <a16:creationId xmlns:a16="http://schemas.microsoft.com/office/drawing/2014/main" id="{4A0FE881-CEAF-7209-6935-79F4F663D4B0}"/>
              </a:ext>
            </a:extLst>
          </p:cNvPr>
          <p:cNvPicPr>
            <a:picLocks noChangeAspect="1"/>
          </p:cNvPicPr>
          <p:nvPr/>
        </p:nvPicPr>
        <p:blipFill>
          <a:blip r:embed="rId3"/>
          <a:srcRect r="34936"/>
          <a:stretch/>
        </p:blipFill>
        <p:spPr>
          <a:xfrm>
            <a:off x="1967983" y="1335618"/>
            <a:ext cx="4676425" cy="1737360"/>
          </a:xfrm>
          <a:prstGeom prst="rect">
            <a:avLst/>
          </a:prstGeom>
        </p:spPr>
      </p:pic>
      <p:sp>
        <p:nvSpPr>
          <p:cNvPr id="6" name="TextBox 5">
            <a:extLst>
              <a:ext uri="{FF2B5EF4-FFF2-40B4-BE49-F238E27FC236}">
                <a16:creationId xmlns:a16="http://schemas.microsoft.com/office/drawing/2014/main" id="{4E5B5717-273A-3D0F-DD76-A44405EC3F9B}"/>
              </a:ext>
            </a:extLst>
          </p:cNvPr>
          <p:cNvSpPr txBox="1"/>
          <p:nvPr/>
        </p:nvSpPr>
        <p:spPr>
          <a:xfrm>
            <a:off x="384073" y="3042347"/>
            <a:ext cx="8146776" cy="507831"/>
          </a:xfrm>
          <a:prstGeom prst="rect">
            <a:avLst/>
          </a:prstGeom>
          <a:noFill/>
        </p:spPr>
        <p:txBody>
          <a:bodyPr wrap="square">
            <a:spAutoFit/>
          </a:bodyPr>
          <a:lstStyle/>
          <a:p>
            <a:r>
              <a:rPr lang="en-US" sz="1350" b="1" dirty="0">
                <a:latin typeface="Montserrat" pitchFamily="2" charset="0"/>
                <a:ea typeface="Calibri" panose="020F0502020204030204" pitchFamily="34" charset="0"/>
              </a:rPr>
              <a:t>Multiple random transects or systematic grid points (Page-</a:t>
            </a:r>
            <a:r>
              <a:rPr lang="en-US" sz="1350" b="1" dirty="0" err="1">
                <a:latin typeface="Montserrat" pitchFamily="2" charset="0"/>
                <a:ea typeface="Calibri" panose="020F0502020204030204" pitchFamily="34" charset="0"/>
              </a:rPr>
              <a:t>Dumroese</a:t>
            </a:r>
            <a:r>
              <a:rPr lang="en-US" sz="1350" b="1" dirty="0">
                <a:latin typeface="Montserrat" pitchFamily="2" charset="0"/>
                <a:ea typeface="Calibri" panose="020F0502020204030204" pitchFamily="34" charset="0"/>
              </a:rPr>
              <a:t> et al., 2009; USFS soil disturbance protocol) </a:t>
            </a:r>
            <a:endParaRPr lang="en-US" sz="1350" b="1" dirty="0">
              <a:latin typeface="Montserrat" pitchFamily="2" charset="0"/>
            </a:endParaRPr>
          </a:p>
        </p:txBody>
      </p:sp>
      <p:pic>
        <p:nvPicPr>
          <p:cNvPr id="7" name="Picture 6" descr="Diagrams of strip sampling and fixed plot or variable plot sampling patterns for forest inventory">
            <a:extLst>
              <a:ext uri="{FF2B5EF4-FFF2-40B4-BE49-F238E27FC236}">
                <a16:creationId xmlns:a16="http://schemas.microsoft.com/office/drawing/2014/main" id="{DAEF1CBF-DF7D-ED26-FC0E-748852A89053}"/>
              </a:ext>
            </a:extLst>
          </p:cNvPr>
          <p:cNvPicPr>
            <a:picLocks noChangeAspect="1"/>
          </p:cNvPicPr>
          <p:nvPr/>
        </p:nvPicPr>
        <p:blipFill>
          <a:blip r:embed="rId4">
            <a:extLst>
              <a:ext uri="{28A0092B-C50C-407E-A947-70E740481C1C}">
                <a14:useLocalDpi xmlns:a14="http://schemas.microsoft.com/office/drawing/2010/main" val="0"/>
              </a:ext>
            </a:extLst>
          </a:blip>
          <a:srcRect l="27527"/>
          <a:stretch/>
        </p:blipFill>
        <p:spPr bwMode="auto">
          <a:xfrm>
            <a:off x="1967983" y="3662450"/>
            <a:ext cx="4862198" cy="1828800"/>
          </a:xfrm>
          <a:prstGeom prst="rect">
            <a:avLst/>
          </a:prstGeom>
          <a:noFill/>
        </p:spPr>
      </p:pic>
      <p:sp>
        <p:nvSpPr>
          <p:cNvPr id="8" name="TextBox 7">
            <a:extLst>
              <a:ext uri="{FF2B5EF4-FFF2-40B4-BE49-F238E27FC236}">
                <a16:creationId xmlns:a16="http://schemas.microsoft.com/office/drawing/2014/main" id="{E6A054B4-8B90-E677-547D-B1617E366CC7}"/>
              </a:ext>
            </a:extLst>
          </p:cNvPr>
          <p:cNvSpPr txBox="1"/>
          <p:nvPr/>
        </p:nvSpPr>
        <p:spPr>
          <a:xfrm>
            <a:off x="384073" y="5633401"/>
            <a:ext cx="8030019" cy="507831"/>
          </a:xfrm>
          <a:prstGeom prst="rect">
            <a:avLst/>
          </a:prstGeom>
          <a:noFill/>
        </p:spPr>
        <p:txBody>
          <a:bodyPr wrap="square">
            <a:spAutoFit/>
          </a:bodyPr>
          <a:lstStyle/>
          <a:p>
            <a:r>
              <a:rPr lang="en-US" sz="1350" b="1" dirty="0">
                <a:latin typeface="Montserrat" pitchFamily="2" charset="0"/>
                <a:ea typeface="Calibri" panose="020F0502020204030204" pitchFamily="34" charset="0"/>
              </a:rPr>
              <a:t>Strip sampling, fixed plot sampling or variable plot sampling as part of forest inventory (Natural Resources Conservation Service, 2004)</a:t>
            </a:r>
            <a:endParaRPr lang="en-US" sz="1350" b="1" dirty="0">
              <a:latin typeface="Montserrat" pitchFamily="2" charset="0"/>
            </a:endParaRPr>
          </a:p>
        </p:txBody>
      </p:sp>
    </p:spTree>
    <p:extLst>
      <p:ext uri="{BB962C8B-B14F-4D97-AF65-F5344CB8AC3E}">
        <p14:creationId xmlns:p14="http://schemas.microsoft.com/office/powerpoint/2010/main" val="3109368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C71BB-0592-DA7B-4540-EE7321F7E18C}"/>
              </a:ext>
              <a:ext uri="{C183D7F6-B498-43B3-948B-1728B52AA6E4}">
                <adec:decorative xmlns:adec="http://schemas.microsoft.com/office/drawing/2017/decorative" val="1"/>
              </a:ext>
            </a:extLst>
          </p:cNvPr>
          <p:cNvSpPr>
            <a:spLocks noGrp="1"/>
          </p:cNvSpPr>
          <p:nvPr>
            <p:ph type="title"/>
          </p:nvPr>
        </p:nvSpPr>
        <p:spPr>
          <a:xfrm>
            <a:off x="150876" y="1481329"/>
            <a:ext cx="2920633" cy="397764"/>
          </a:xfrm>
        </p:spPr>
        <p:txBody>
          <a:bodyPr/>
          <a:lstStyle/>
          <a:p>
            <a:r>
              <a:rPr lang="en-US" dirty="0">
                <a:solidFill>
                  <a:srgbClr val="19567B"/>
                </a:solidFill>
              </a:rPr>
              <a:t>Site Selection</a:t>
            </a:r>
          </a:p>
        </p:txBody>
      </p:sp>
      <p:pic>
        <p:nvPicPr>
          <p:cNvPr id="4" name="Picture 3">
            <a:extLst>
              <a:ext uri="{FF2B5EF4-FFF2-40B4-BE49-F238E27FC236}">
                <a16:creationId xmlns:a16="http://schemas.microsoft.com/office/drawing/2014/main" id="{6AAC839B-1FD0-C909-C50E-D8EF4696A4FD}"/>
              </a:ext>
              <a:ext uri="{C183D7F6-B498-43B3-948B-1728B52AA6E4}">
                <adec:decorative xmlns:adec="http://schemas.microsoft.com/office/drawing/2017/decorative" val="1"/>
              </a:ext>
            </a:extLst>
          </p:cNvPr>
          <p:cNvPicPr>
            <a:picLocks noChangeAspect="1"/>
          </p:cNvPicPr>
          <p:nvPr/>
        </p:nvPicPr>
        <p:blipFill rotWithShape="1">
          <a:blip r:embed="rId3"/>
          <a:srcRect l="31038" t="12133" r="6967" b="14326"/>
          <a:stretch/>
        </p:blipFill>
        <p:spPr>
          <a:xfrm>
            <a:off x="3137173" y="1481329"/>
            <a:ext cx="5668793" cy="3782552"/>
          </a:xfrm>
          <a:prstGeom prst="rect">
            <a:avLst/>
          </a:prstGeom>
        </p:spPr>
      </p:pic>
      <p:pic>
        <p:nvPicPr>
          <p:cNvPr id="7" name="Picture 6">
            <a:extLst>
              <a:ext uri="{FF2B5EF4-FFF2-40B4-BE49-F238E27FC236}">
                <a16:creationId xmlns:a16="http://schemas.microsoft.com/office/drawing/2014/main" id="{F25A3EB6-9290-87F0-2EEE-2BC97F5C91FF}"/>
              </a:ext>
              <a:ext uri="{C183D7F6-B498-43B3-948B-1728B52AA6E4}">
                <adec:decorative xmlns:adec="http://schemas.microsoft.com/office/drawing/2017/decorative" val="1"/>
              </a:ext>
            </a:extLst>
          </p:cNvPr>
          <p:cNvPicPr>
            <a:picLocks noChangeAspect="1"/>
          </p:cNvPicPr>
          <p:nvPr/>
        </p:nvPicPr>
        <p:blipFill rotWithShape="1">
          <a:blip r:embed="rId4"/>
          <a:srcRect t="37589" r="74095" b="12133"/>
          <a:stretch/>
        </p:blipFill>
        <p:spPr>
          <a:xfrm>
            <a:off x="150876" y="2278462"/>
            <a:ext cx="2368783" cy="2586049"/>
          </a:xfrm>
          <a:prstGeom prst="rect">
            <a:avLst/>
          </a:prstGeom>
        </p:spPr>
      </p:pic>
      <p:sp>
        <p:nvSpPr>
          <p:cNvPr id="68" name="TextBox 67">
            <a:extLst>
              <a:ext uri="{FF2B5EF4-FFF2-40B4-BE49-F238E27FC236}">
                <a16:creationId xmlns:a16="http://schemas.microsoft.com/office/drawing/2014/main" id="{7F4CC303-0BBE-F274-77C4-907C71495881}"/>
              </a:ext>
              <a:ext uri="{C183D7F6-B498-43B3-948B-1728B52AA6E4}">
                <adec:decorative xmlns:adec="http://schemas.microsoft.com/office/drawing/2017/decorative" val="1"/>
              </a:ext>
            </a:extLst>
          </p:cNvPr>
          <p:cNvSpPr txBox="1"/>
          <p:nvPr/>
        </p:nvSpPr>
        <p:spPr>
          <a:xfrm>
            <a:off x="5635437" y="5228079"/>
            <a:ext cx="572593" cy="276999"/>
          </a:xfrm>
          <a:prstGeom prst="rect">
            <a:avLst/>
          </a:prstGeom>
          <a:noFill/>
        </p:spPr>
        <p:txBody>
          <a:bodyPr wrap="none" rtlCol="0">
            <a:spAutoFit/>
          </a:bodyPr>
          <a:lstStyle/>
          <a:p>
            <a:r>
              <a:rPr lang="en-US" sz="1200" b="1" dirty="0"/>
              <a:t>1320’</a:t>
            </a:r>
          </a:p>
        </p:txBody>
      </p:sp>
      <p:sp>
        <p:nvSpPr>
          <p:cNvPr id="69" name="TextBox 68">
            <a:extLst>
              <a:ext uri="{FF2B5EF4-FFF2-40B4-BE49-F238E27FC236}">
                <a16:creationId xmlns:a16="http://schemas.microsoft.com/office/drawing/2014/main" id="{48EA5D22-D9A4-8CAB-AFE3-A699A77A3085}"/>
              </a:ext>
              <a:ext uri="{C183D7F6-B498-43B3-948B-1728B52AA6E4}">
                <adec:decorative xmlns:adec="http://schemas.microsoft.com/office/drawing/2017/decorative" val="1"/>
              </a:ext>
            </a:extLst>
          </p:cNvPr>
          <p:cNvSpPr txBox="1"/>
          <p:nvPr/>
        </p:nvSpPr>
        <p:spPr>
          <a:xfrm>
            <a:off x="7849923" y="3302043"/>
            <a:ext cx="572593" cy="276999"/>
          </a:xfrm>
          <a:prstGeom prst="rect">
            <a:avLst/>
          </a:prstGeom>
          <a:noFill/>
        </p:spPr>
        <p:txBody>
          <a:bodyPr wrap="none" rtlCol="0">
            <a:spAutoFit/>
          </a:bodyPr>
          <a:lstStyle/>
          <a:p>
            <a:r>
              <a:rPr lang="en-US" sz="1200" b="1" dirty="0">
                <a:solidFill>
                  <a:schemeClr val="bg1"/>
                </a:solidFill>
              </a:rPr>
              <a:t>1320’</a:t>
            </a:r>
          </a:p>
        </p:txBody>
      </p:sp>
      <p:sp>
        <p:nvSpPr>
          <p:cNvPr id="66" name="TextBox 65">
            <a:extLst>
              <a:ext uri="{FF2B5EF4-FFF2-40B4-BE49-F238E27FC236}">
                <a16:creationId xmlns:a16="http://schemas.microsoft.com/office/drawing/2014/main" id="{117DF763-FDE3-5B3A-BDEC-EED97D1F7BA9}"/>
              </a:ext>
              <a:ext uri="{C183D7F6-B498-43B3-948B-1728B52AA6E4}">
                <adec:decorative xmlns:adec="http://schemas.microsoft.com/office/drawing/2017/decorative" val="1"/>
              </a:ext>
            </a:extLst>
          </p:cNvPr>
          <p:cNvSpPr txBox="1"/>
          <p:nvPr/>
        </p:nvSpPr>
        <p:spPr>
          <a:xfrm>
            <a:off x="2461468" y="2633911"/>
            <a:ext cx="729687" cy="276999"/>
          </a:xfrm>
          <a:prstGeom prst="rect">
            <a:avLst/>
          </a:prstGeom>
          <a:noFill/>
        </p:spPr>
        <p:txBody>
          <a:bodyPr wrap="none" rtlCol="0">
            <a:spAutoFit/>
          </a:bodyPr>
          <a:lstStyle/>
          <a:p>
            <a:r>
              <a:rPr lang="en-US" sz="1200" b="1" dirty="0"/>
              <a:t># Sites</a:t>
            </a:r>
          </a:p>
        </p:txBody>
      </p:sp>
      <p:sp>
        <p:nvSpPr>
          <p:cNvPr id="38" name="TextBox 37">
            <a:extLst>
              <a:ext uri="{FF2B5EF4-FFF2-40B4-BE49-F238E27FC236}">
                <a16:creationId xmlns:a16="http://schemas.microsoft.com/office/drawing/2014/main" id="{7714DB69-B3BD-3CDA-D953-D80D490AD907}"/>
              </a:ext>
              <a:ext uri="{C183D7F6-B498-43B3-948B-1728B52AA6E4}">
                <adec:decorative xmlns:adec="http://schemas.microsoft.com/office/drawing/2017/decorative" val="1"/>
              </a:ext>
            </a:extLst>
          </p:cNvPr>
          <p:cNvSpPr txBox="1"/>
          <p:nvPr/>
        </p:nvSpPr>
        <p:spPr>
          <a:xfrm>
            <a:off x="2666045" y="2857242"/>
            <a:ext cx="251992" cy="300082"/>
          </a:xfrm>
          <a:prstGeom prst="rect">
            <a:avLst/>
          </a:prstGeom>
          <a:noFill/>
        </p:spPr>
        <p:txBody>
          <a:bodyPr wrap="none" rtlCol="0">
            <a:spAutoFit/>
          </a:bodyPr>
          <a:lstStyle/>
          <a:p>
            <a:r>
              <a:rPr lang="en-US" sz="1350" b="1" dirty="0"/>
              <a:t>1</a:t>
            </a:r>
          </a:p>
        </p:txBody>
      </p:sp>
      <p:sp>
        <p:nvSpPr>
          <p:cNvPr id="39" name="TextBox 38">
            <a:extLst>
              <a:ext uri="{FF2B5EF4-FFF2-40B4-BE49-F238E27FC236}">
                <a16:creationId xmlns:a16="http://schemas.microsoft.com/office/drawing/2014/main" id="{96E96020-DEE7-F27C-3114-888454624499}"/>
              </a:ext>
              <a:ext uri="{C183D7F6-B498-43B3-948B-1728B52AA6E4}">
                <adec:decorative xmlns:adec="http://schemas.microsoft.com/office/drawing/2017/decorative" val="1"/>
              </a:ext>
            </a:extLst>
          </p:cNvPr>
          <p:cNvSpPr txBox="1"/>
          <p:nvPr/>
        </p:nvSpPr>
        <p:spPr>
          <a:xfrm>
            <a:off x="2635603" y="3290500"/>
            <a:ext cx="295274" cy="300082"/>
          </a:xfrm>
          <a:prstGeom prst="rect">
            <a:avLst/>
          </a:prstGeom>
          <a:noFill/>
        </p:spPr>
        <p:txBody>
          <a:bodyPr wrap="none" rtlCol="0">
            <a:spAutoFit/>
          </a:bodyPr>
          <a:lstStyle/>
          <a:p>
            <a:r>
              <a:rPr lang="en-US" sz="1350" b="1" dirty="0"/>
              <a:t>9</a:t>
            </a:r>
          </a:p>
        </p:txBody>
      </p:sp>
      <p:sp>
        <p:nvSpPr>
          <p:cNvPr id="40" name="TextBox 39">
            <a:extLst>
              <a:ext uri="{FF2B5EF4-FFF2-40B4-BE49-F238E27FC236}">
                <a16:creationId xmlns:a16="http://schemas.microsoft.com/office/drawing/2014/main" id="{A90C2C3E-46A3-A42C-FEB0-798AA3B517B2}"/>
              </a:ext>
              <a:ext uri="{C183D7F6-B498-43B3-948B-1728B52AA6E4}">
                <adec:decorative xmlns:adec="http://schemas.microsoft.com/office/drawing/2017/decorative" val="1"/>
              </a:ext>
            </a:extLst>
          </p:cNvPr>
          <p:cNvSpPr txBox="1"/>
          <p:nvPr/>
        </p:nvSpPr>
        <p:spPr>
          <a:xfrm>
            <a:off x="2642068" y="3962022"/>
            <a:ext cx="295274" cy="300082"/>
          </a:xfrm>
          <a:prstGeom prst="rect">
            <a:avLst/>
          </a:prstGeom>
          <a:noFill/>
        </p:spPr>
        <p:txBody>
          <a:bodyPr wrap="none" rtlCol="0">
            <a:spAutoFit/>
          </a:bodyPr>
          <a:lstStyle/>
          <a:p>
            <a:r>
              <a:rPr lang="en-US" sz="1350" b="1" dirty="0"/>
              <a:t>6</a:t>
            </a:r>
          </a:p>
        </p:txBody>
      </p:sp>
      <p:sp>
        <p:nvSpPr>
          <p:cNvPr id="67" name="TextBox 66">
            <a:extLst>
              <a:ext uri="{FF2B5EF4-FFF2-40B4-BE49-F238E27FC236}">
                <a16:creationId xmlns:a16="http://schemas.microsoft.com/office/drawing/2014/main" id="{B440B480-BDC0-E46E-7131-3733E98C539E}"/>
              </a:ext>
              <a:ext uri="{C183D7F6-B498-43B3-948B-1728B52AA6E4}">
                <adec:decorative xmlns:adec="http://schemas.microsoft.com/office/drawing/2017/decorative" val="1"/>
              </a:ext>
            </a:extLst>
          </p:cNvPr>
          <p:cNvSpPr txBox="1"/>
          <p:nvPr/>
        </p:nvSpPr>
        <p:spPr>
          <a:xfrm>
            <a:off x="2603554" y="4550237"/>
            <a:ext cx="362600" cy="300082"/>
          </a:xfrm>
          <a:prstGeom prst="rect">
            <a:avLst/>
          </a:prstGeom>
          <a:noFill/>
        </p:spPr>
        <p:txBody>
          <a:bodyPr wrap="none" rtlCol="0">
            <a:spAutoFit/>
          </a:bodyPr>
          <a:lstStyle/>
          <a:p>
            <a:r>
              <a:rPr lang="en-US" sz="1350" b="1" dirty="0"/>
              <a:t>16</a:t>
            </a:r>
          </a:p>
        </p:txBody>
      </p:sp>
      <p:sp>
        <p:nvSpPr>
          <p:cNvPr id="3" name="TextBox 2">
            <a:extLst>
              <a:ext uri="{FF2B5EF4-FFF2-40B4-BE49-F238E27FC236}">
                <a16:creationId xmlns:a16="http://schemas.microsoft.com/office/drawing/2014/main" id="{00E4AFB0-A8E5-F21B-2E8E-DAEAB6970019}"/>
              </a:ext>
              <a:ext uri="{C183D7F6-B498-43B3-948B-1728B52AA6E4}">
                <adec:decorative xmlns:adec="http://schemas.microsoft.com/office/drawing/2017/decorative" val="1"/>
              </a:ext>
            </a:extLst>
          </p:cNvPr>
          <p:cNvSpPr txBox="1"/>
          <p:nvPr/>
        </p:nvSpPr>
        <p:spPr>
          <a:xfrm>
            <a:off x="243938" y="4974802"/>
            <a:ext cx="2271776" cy="507831"/>
          </a:xfrm>
          <a:prstGeom prst="rect">
            <a:avLst/>
          </a:prstGeom>
          <a:noFill/>
        </p:spPr>
        <p:txBody>
          <a:bodyPr wrap="none" rtlCol="0">
            <a:spAutoFit/>
          </a:bodyPr>
          <a:lstStyle/>
          <a:p>
            <a:r>
              <a:rPr lang="en-US" sz="1350" b="1" dirty="0"/>
              <a:t>Fixed plot sampling</a:t>
            </a:r>
          </a:p>
          <a:p>
            <a:r>
              <a:rPr lang="en-US" sz="1350" b="1" dirty="0"/>
              <a:t>1 assessment/ 2.5 acres</a:t>
            </a:r>
          </a:p>
        </p:txBody>
      </p:sp>
      <p:cxnSp>
        <p:nvCxnSpPr>
          <p:cNvPr id="8" name="Straight Connector 7">
            <a:extLst>
              <a:ext uri="{FF2B5EF4-FFF2-40B4-BE49-F238E27FC236}">
                <a16:creationId xmlns:a16="http://schemas.microsoft.com/office/drawing/2014/main" id="{C4E6DB68-FF7C-E7AE-FF15-E29C738FE25E}"/>
              </a:ext>
              <a:ext uri="{C183D7F6-B498-43B3-948B-1728B52AA6E4}">
                <adec:decorative xmlns:adec="http://schemas.microsoft.com/office/drawing/2017/decorative" val="1"/>
              </a:ext>
            </a:extLst>
          </p:cNvPr>
          <p:cNvCxnSpPr>
            <a:cxnSpLocks/>
          </p:cNvCxnSpPr>
          <p:nvPr/>
        </p:nvCxnSpPr>
        <p:spPr>
          <a:xfrm>
            <a:off x="4188543" y="2374329"/>
            <a:ext cx="366138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400AEB47-E6C3-AB62-1CE1-F11BAEB2A4F8}"/>
              </a:ext>
              <a:ext uri="{C183D7F6-B498-43B3-948B-1728B52AA6E4}">
                <adec:decorative xmlns:adec="http://schemas.microsoft.com/office/drawing/2017/decorative" val="1"/>
              </a:ext>
            </a:extLst>
          </p:cNvPr>
          <p:cNvSpPr>
            <a:spLocks noChangeAspect="1"/>
          </p:cNvSpPr>
          <p:nvPr/>
        </p:nvSpPr>
        <p:spPr>
          <a:xfrm rot="19569034">
            <a:off x="4717271" y="2305749"/>
            <a:ext cx="137160" cy="1371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1" name="Straight Connector 10">
            <a:extLst>
              <a:ext uri="{FF2B5EF4-FFF2-40B4-BE49-F238E27FC236}">
                <a16:creationId xmlns:a16="http://schemas.microsoft.com/office/drawing/2014/main" id="{2F905881-DE72-7B1A-3608-641B12B8C45B}"/>
              </a:ext>
              <a:ext uri="{C183D7F6-B498-43B3-948B-1728B52AA6E4}">
                <adec:decorative xmlns:adec="http://schemas.microsoft.com/office/drawing/2017/decorative" val="1"/>
              </a:ext>
            </a:extLst>
          </p:cNvPr>
          <p:cNvCxnSpPr>
            <a:cxnSpLocks/>
          </p:cNvCxnSpPr>
          <p:nvPr/>
        </p:nvCxnSpPr>
        <p:spPr>
          <a:xfrm>
            <a:off x="4188543" y="3057551"/>
            <a:ext cx="3661381"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AE571C1-6A2C-7218-113D-ED1699A139FA}"/>
              </a:ext>
              <a:ext uri="{C183D7F6-B498-43B3-948B-1728B52AA6E4}">
                <adec:decorative xmlns:adec="http://schemas.microsoft.com/office/drawing/2017/decorative" val="1"/>
              </a:ext>
            </a:extLst>
          </p:cNvPr>
          <p:cNvCxnSpPr>
            <a:cxnSpLocks/>
          </p:cNvCxnSpPr>
          <p:nvPr/>
        </p:nvCxnSpPr>
        <p:spPr>
          <a:xfrm>
            <a:off x="4188543" y="3723970"/>
            <a:ext cx="3661381"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E0098F3-6671-1D2B-DA75-88DAF3598F19}"/>
              </a:ext>
              <a:ext uri="{C183D7F6-B498-43B3-948B-1728B52AA6E4}">
                <adec:decorative xmlns:adec="http://schemas.microsoft.com/office/drawing/2017/decorative" val="1"/>
              </a:ext>
            </a:extLst>
          </p:cNvPr>
          <p:cNvCxnSpPr>
            <a:cxnSpLocks/>
          </p:cNvCxnSpPr>
          <p:nvPr/>
        </p:nvCxnSpPr>
        <p:spPr>
          <a:xfrm>
            <a:off x="4188543" y="4405919"/>
            <a:ext cx="366138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F8C3FCDF-0564-AA01-5F76-B77538540C1D}"/>
              </a:ext>
              <a:ext uri="{C183D7F6-B498-43B3-948B-1728B52AA6E4}">
                <adec:decorative xmlns:adec="http://schemas.microsoft.com/office/drawing/2017/decorative" val="1"/>
              </a:ext>
            </a:extLst>
          </p:cNvPr>
          <p:cNvSpPr>
            <a:spLocks noChangeAspect="1"/>
          </p:cNvSpPr>
          <p:nvPr/>
        </p:nvSpPr>
        <p:spPr>
          <a:xfrm rot="19569034">
            <a:off x="5546166" y="2305749"/>
            <a:ext cx="137160" cy="1371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Oval 15">
            <a:extLst>
              <a:ext uri="{FF2B5EF4-FFF2-40B4-BE49-F238E27FC236}">
                <a16:creationId xmlns:a16="http://schemas.microsoft.com/office/drawing/2014/main" id="{97073E2B-49C7-AA2B-AEB0-B6FB5DD1A336}"/>
              </a:ext>
              <a:ext uri="{C183D7F6-B498-43B3-948B-1728B52AA6E4}">
                <adec:decorative xmlns:adec="http://schemas.microsoft.com/office/drawing/2017/decorative" val="1"/>
              </a:ext>
            </a:extLst>
          </p:cNvPr>
          <p:cNvSpPr>
            <a:spLocks noChangeAspect="1"/>
          </p:cNvSpPr>
          <p:nvPr/>
        </p:nvSpPr>
        <p:spPr>
          <a:xfrm rot="19569034">
            <a:off x="6307419" y="2292275"/>
            <a:ext cx="137160" cy="1371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Oval 18">
            <a:extLst>
              <a:ext uri="{FF2B5EF4-FFF2-40B4-BE49-F238E27FC236}">
                <a16:creationId xmlns:a16="http://schemas.microsoft.com/office/drawing/2014/main" id="{CEC164D8-674E-F7E6-CDD2-9A647ACC342D}"/>
              </a:ext>
              <a:ext uri="{C183D7F6-B498-43B3-948B-1728B52AA6E4}">
                <adec:decorative xmlns:adec="http://schemas.microsoft.com/office/drawing/2017/decorative" val="1"/>
              </a:ext>
            </a:extLst>
          </p:cNvPr>
          <p:cNvSpPr>
            <a:spLocks noChangeAspect="1"/>
          </p:cNvSpPr>
          <p:nvPr/>
        </p:nvSpPr>
        <p:spPr>
          <a:xfrm rot="19569034">
            <a:off x="7115246" y="2309684"/>
            <a:ext cx="137160" cy="1371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Oval 19">
            <a:extLst>
              <a:ext uri="{FF2B5EF4-FFF2-40B4-BE49-F238E27FC236}">
                <a16:creationId xmlns:a16="http://schemas.microsoft.com/office/drawing/2014/main" id="{2624F254-0F65-9044-53E9-C67639771AF5}"/>
              </a:ext>
              <a:ext uri="{C183D7F6-B498-43B3-948B-1728B52AA6E4}">
                <adec:decorative xmlns:adec="http://schemas.microsoft.com/office/drawing/2017/decorative" val="1"/>
              </a:ext>
            </a:extLst>
          </p:cNvPr>
          <p:cNvSpPr>
            <a:spLocks noChangeAspect="1"/>
          </p:cNvSpPr>
          <p:nvPr/>
        </p:nvSpPr>
        <p:spPr>
          <a:xfrm rot="19569034">
            <a:off x="4737962" y="2978525"/>
            <a:ext cx="137160" cy="1371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Oval 21">
            <a:extLst>
              <a:ext uri="{FF2B5EF4-FFF2-40B4-BE49-F238E27FC236}">
                <a16:creationId xmlns:a16="http://schemas.microsoft.com/office/drawing/2014/main" id="{8213E3AC-6715-4FC2-E994-971C00DF1B96}"/>
              </a:ext>
              <a:ext uri="{C183D7F6-B498-43B3-948B-1728B52AA6E4}">
                <adec:decorative xmlns:adec="http://schemas.microsoft.com/office/drawing/2017/decorative" val="1"/>
              </a:ext>
            </a:extLst>
          </p:cNvPr>
          <p:cNvSpPr>
            <a:spLocks noChangeAspect="1"/>
          </p:cNvSpPr>
          <p:nvPr/>
        </p:nvSpPr>
        <p:spPr>
          <a:xfrm rot="19569034">
            <a:off x="5566856" y="2978525"/>
            <a:ext cx="137160" cy="1371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Oval 22">
            <a:extLst>
              <a:ext uri="{FF2B5EF4-FFF2-40B4-BE49-F238E27FC236}">
                <a16:creationId xmlns:a16="http://schemas.microsoft.com/office/drawing/2014/main" id="{C76225D4-3EB5-AEAE-8860-8F55138C18BF}"/>
              </a:ext>
              <a:ext uri="{C183D7F6-B498-43B3-948B-1728B52AA6E4}">
                <adec:decorative xmlns:adec="http://schemas.microsoft.com/office/drawing/2017/decorative" val="1"/>
              </a:ext>
            </a:extLst>
          </p:cNvPr>
          <p:cNvSpPr>
            <a:spLocks noChangeAspect="1"/>
          </p:cNvSpPr>
          <p:nvPr/>
        </p:nvSpPr>
        <p:spPr>
          <a:xfrm rot="19569034">
            <a:off x="6328109" y="2965051"/>
            <a:ext cx="137160" cy="1371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Oval 24">
            <a:extLst>
              <a:ext uri="{FF2B5EF4-FFF2-40B4-BE49-F238E27FC236}">
                <a16:creationId xmlns:a16="http://schemas.microsoft.com/office/drawing/2014/main" id="{F8F329EA-2280-526B-72C1-922CB07AB007}"/>
              </a:ext>
              <a:ext uri="{C183D7F6-B498-43B3-948B-1728B52AA6E4}">
                <adec:decorative xmlns:adec="http://schemas.microsoft.com/office/drawing/2017/decorative" val="1"/>
              </a:ext>
            </a:extLst>
          </p:cNvPr>
          <p:cNvSpPr>
            <a:spLocks noChangeAspect="1"/>
          </p:cNvSpPr>
          <p:nvPr/>
        </p:nvSpPr>
        <p:spPr>
          <a:xfrm rot="19569034">
            <a:off x="7135936" y="2982460"/>
            <a:ext cx="137160" cy="1371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1" name="Oval 40">
            <a:extLst>
              <a:ext uri="{FF2B5EF4-FFF2-40B4-BE49-F238E27FC236}">
                <a16:creationId xmlns:a16="http://schemas.microsoft.com/office/drawing/2014/main" id="{F77043BC-DDE2-81CE-B587-82F3BFC4D304}"/>
              </a:ext>
              <a:ext uri="{C183D7F6-B498-43B3-948B-1728B52AA6E4}">
                <adec:decorative xmlns:adec="http://schemas.microsoft.com/office/drawing/2017/decorative" val="1"/>
              </a:ext>
            </a:extLst>
          </p:cNvPr>
          <p:cNvSpPr>
            <a:spLocks noChangeAspect="1"/>
          </p:cNvSpPr>
          <p:nvPr/>
        </p:nvSpPr>
        <p:spPr>
          <a:xfrm rot="19569034">
            <a:off x="4717271" y="3681204"/>
            <a:ext cx="137160" cy="1371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2" name="Oval 41">
            <a:extLst>
              <a:ext uri="{FF2B5EF4-FFF2-40B4-BE49-F238E27FC236}">
                <a16:creationId xmlns:a16="http://schemas.microsoft.com/office/drawing/2014/main" id="{C02120AB-A8DF-726C-ED0A-9D160264B8BA}"/>
              </a:ext>
              <a:ext uri="{C183D7F6-B498-43B3-948B-1728B52AA6E4}">
                <adec:decorative xmlns:adec="http://schemas.microsoft.com/office/drawing/2017/decorative" val="1"/>
              </a:ext>
            </a:extLst>
          </p:cNvPr>
          <p:cNvSpPr>
            <a:spLocks noChangeAspect="1"/>
          </p:cNvSpPr>
          <p:nvPr/>
        </p:nvSpPr>
        <p:spPr>
          <a:xfrm rot="19569034">
            <a:off x="5546165" y="3681204"/>
            <a:ext cx="137160" cy="1371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3" name="Oval 42">
            <a:extLst>
              <a:ext uri="{FF2B5EF4-FFF2-40B4-BE49-F238E27FC236}">
                <a16:creationId xmlns:a16="http://schemas.microsoft.com/office/drawing/2014/main" id="{FBD18586-AC81-0F08-8758-84428B32A76E}"/>
              </a:ext>
              <a:ext uri="{C183D7F6-B498-43B3-948B-1728B52AA6E4}">
                <adec:decorative xmlns:adec="http://schemas.microsoft.com/office/drawing/2017/decorative" val="1"/>
              </a:ext>
            </a:extLst>
          </p:cNvPr>
          <p:cNvSpPr>
            <a:spLocks noChangeAspect="1"/>
          </p:cNvSpPr>
          <p:nvPr/>
        </p:nvSpPr>
        <p:spPr>
          <a:xfrm rot="19569034">
            <a:off x="6307418" y="3667730"/>
            <a:ext cx="137160" cy="1371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4" name="Oval 43">
            <a:extLst>
              <a:ext uri="{FF2B5EF4-FFF2-40B4-BE49-F238E27FC236}">
                <a16:creationId xmlns:a16="http://schemas.microsoft.com/office/drawing/2014/main" id="{7ABAEC46-092E-FB6A-AFCA-46EB808F2A75}"/>
              </a:ext>
              <a:ext uri="{C183D7F6-B498-43B3-948B-1728B52AA6E4}">
                <adec:decorative xmlns:adec="http://schemas.microsoft.com/office/drawing/2017/decorative" val="1"/>
              </a:ext>
            </a:extLst>
          </p:cNvPr>
          <p:cNvSpPr>
            <a:spLocks noChangeAspect="1"/>
          </p:cNvSpPr>
          <p:nvPr/>
        </p:nvSpPr>
        <p:spPr>
          <a:xfrm rot="19569034">
            <a:off x="7115245" y="3685139"/>
            <a:ext cx="137160" cy="1371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6" name="Oval 45">
            <a:extLst>
              <a:ext uri="{FF2B5EF4-FFF2-40B4-BE49-F238E27FC236}">
                <a16:creationId xmlns:a16="http://schemas.microsoft.com/office/drawing/2014/main" id="{E274FF7D-9CF7-B2A5-7A96-07989E6A4EE8}"/>
              </a:ext>
              <a:ext uri="{C183D7F6-B498-43B3-948B-1728B52AA6E4}">
                <adec:decorative xmlns:adec="http://schemas.microsoft.com/office/drawing/2017/decorative" val="1"/>
              </a:ext>
            </a:extLst>
          </p:cNvPr>
          <p:cNvSpPr>
            <a:spLocks noChangeAspect="1"/>
          </p:cNvSpPr>
          <p:nvPr/>
        </p:nvSpPr>
        <p:spPr>
          <a:xfrm rot="19569034">
            <a:off x="4737962" y="4344594"/>
            <a:ext cx="137160" cy="1371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7" name="Oval 46">
            <a:extLst>
              <a:ext uri="{FF2B5EF4-FFF2-40B4-BE49-F238E27FC236}">
                <a16:creationId xmlns:a16="http://schemas.microsoft.com/office/drawing/2014/main" id="{48EE68DF-CCAB-B8E8-3C16-9F6E9BDBC88E}"/>
              </a:ext>
              <a:ext uri="{C183D7F6-B498-43B3-948B-1728B52AA6E4}">
                <adec:decorative xmlns:adec="http://schemas.microsoft.com/office/drawing/2017/decorative" val="1"/>
              </a:ext>
            </a:extLst>
          </p:cNvPr>
          <p:cNvSpPr>
            <a:spLocks noChangeAspect="1"/>
          </p:cNvSpPr>
          <p:nvPr/>
        </p:nvSpPr>
        <p:spPr>
          <a:xfrm rot="19569034">
            <a:off x="5566857" y="4344594"/>
            <a:ext cx="137160" cy="1371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8" name="Oval 47">
            <a:extLst>
              <a:ext uri="{FF2B5EF4-FFF2-40B4-BE49-F238E27FC236}">
                <a16:creationId xmlns:a16="http://schemas.microsoft.com/office/drawing/2014/main" id="{802A123C-975E-A701-028E-B6FA49D13027}"/>
              </a:ext>
              <a:ext uri="{C183D7F6-B498-43B3-948B-1728B52AA6E4}">
                <adec:decorative xmlns:adec="http://schemas.microsoft.com/office/drawing/2017/decorative" val="1"/>
              </a:ext>
            </a:extLst>
          </p:cNvPr>
          <p:cNvSpPr>
            <a:spLocks noChangeAspect="1"/>
          </p:cNvSpPr>
          <p:nvPr/>
        </p:nvSpPr>
        <p:spPr>
          <a:xfrm rot="19569034">
            <a:off x="6328110" y="4331120"/>
            <a:ext cx="137160" cy="1371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0" name="Oval 49">
            <a:extLst>
              <a:ext uri="{FF2B5EF4-FFF2-40B4-BE49-F238E27FC236}">
                <a16:creationId xmlns:a16="http://schemas.microsoft.com/office/drawing/2014/main" id="{6FE6ADA7-4D55-C8D5-E881-233ECDF9C1BF}"/>
              </a:ext>
              <a:ext uri="{C183D7F6-B498-43B3-948B-1728B52AA6E4}">
                <adec:decorative xmlns:adec="http://schemas.microsoft.com/office/drawing/2017/decorative" val="1"/>
              </a:ext>
            </a:extLst>
          </p:cNvPr>
          <p:cNvSpPr>
            <a:spLocks noChangeAspect="1"/>
          </p:cNvSpPr>
          <p:nvPr/>
        </p:nvSpPr>
        <p:spPr>
          <a:xfrm rot="19569034">
            <a:off x="7135937" y="4348529"/>
            <a:ext cx="137160" cy="1371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269404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1730573" y="869892"/>
            <a:ext cx="5682854"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i="1" dirty="0">
                <a:solidFill>
                  <a:srgbClr val="19567B"/>
                </a:solidFill>
                <a:ea typeface="+mn-ea"/>
                <a:cs typeface="Arial" panose="020B0604020202020204" pitchFamily="34" charset="0"/>
              </a:rPr>
              <a:t>When </a:t>
            </a:r>
            <a:r>
              <a:rPr lang="en-US" sz="3000" b="1" dirty="0">
                <a:solidFill>
                  <a:srgbClr val="19567B"/>
                </a:solidFill>
                <a:ea typeface="+mn-ea"/>
                <a:cs typeface="Arial" panose="020B0604020202020204" pitchFamily="34" charset="0"/>
              </a:rPr>
              <a:t>to Apply the FIFSHA</a:t>
            </a:r>
          </a:p>
        </p:txBody>
      </p:sp>
      <p:sp>
        <p:nvSpPr>
          <p:cNvPr id="3" name="Rectangle 2">
            <a:extLst>
              <a:ext uri="{FF2B5EF4-FFF2-40B4-BE49-F238E27FC236}">
                <a16:creationId xmlns:a16="http://schemas.microsoft.com/office/drawing/2014/main" id="{E2319029-99D6-D466-A087-CD8BFF6C1F7B}"/>
              </a:ext>
            </a:extLst>
          </p:cNvPr>
          <p:cNvSpPr/>
          <p:nvPr/>
        </p:nvSpPr>
        <p:spPr>
          <a:xfrm>
            <a:off x="257175" y="1763874"/>
            <a:ext cx="8629650" cy="3693319"/>
          </a:xfrm>
          <a:prstGeom prst="rect">
            <a:avLst/>
          </a:prstGeom>
        </p:spPr>
        <p:txBody>
          <a:bodyPr wrap="square">
            <a:spAutoFit/>
          </a:bodyPr>
          <a:lstStyle/>
          <a:p>
            <a:pPr marL="257175" indent="-257175">
              <a:buClr>
                <a:srgbClr val="724324"/>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Concurrent with forest inventory</a:t>
            </a:r>
          </a:p>
          <a:p>
            <a:pPr>
              <a:buClr>
                <a:srgbClr val="724324"/>
              </a:buClr>
              <a:buSzPct val="150000"/>
            </a:pPr>
            <a:r>
              <a:rPr lang="en-US" b="1" dirty="0">
                <a:solidFill>
                  <a:srgbClr val="000000"/>
                </a:solidFill>
                <a:latin typeface="Montserrat" pitchFamily="2" charset="0"/>
                <a:cs typeface="Calibri" panose="020F0502020204030204" pitchFamily="34" charset="0"/>
              </a:rPr>
              <a:t> </a:t>
            </a:r>
          </a:p>
          <a:p>
            <a:pPr marL="257175" indent="-257175">
              <a:buClr>
                <a:srgbClr val="724324"/>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Following forest practices or site disturbance</a:t>
            </a:r>
          </a:p>
          <a:p>
            <a:pPr>
              <a:buClr>
                <a:srgbClr val="724324"/>
              </a:buClr>
              <a:buSzPct val="150000"/>
            </a:pPr>
            <a:r>
              <a:rPr lang="en-US" b="1" dirty="0">
                <a:solidFill>
                  <a:srgbClr val="000000"/>
                </a:solidFill>
                <a:latin typeface="Montserrat" pitchFamily="2" charset="0"/>
                <a:cs typeface="Calibri" panose="020F0502020204030204" pitchFamily="34" charset="0"/>
              </a:rPr>
              <a:t>	- weed or brush control</a:t>
            </a:r>
          </a:p>
          <a:p>
            <a:pPr>
              <a:buClr>
                <a:srgbClr val="724324"/>
              </a:buClr>
              <a:buSzPct val="150000"/>
            </a:pPr>
            <a:r>
              <a:rPr lang="en-US" b="1" dirty="0">
                <a:solidFill>
                  <a:srgbClr val="000000"/>
                </a:solidFill>
                <a:latin typeface="Montserrat" pitchFamily="2" charset="0"/>
                <a:cs typeface="Calibri" panose="020F0502020204030204" pitchFamily="34" charset="0"/>
              </a:rPr>
              <a:t>	- precommercial  or commercial thinning</a:t>
            </a:r>
          </a:p>
          <a:p>
            <a:pPr>
              <a:buClr>
                <a:srgbClr val="724324"/>
              </a:buClr>
              <a:buSzPct val="150000"/>
            </a:pPr>
            <a:r>
              <a:rPr lang="en-US" b="1" dirty="0">
                <a:solidFill>
                  <a:srgbClr val="000000"/>
                </a:solidFill>
                <a:latin typeface="Montserrat" pitchFamily="2" charset="0"/>
                <a:cs typeface="Calibri" panose="020F0502020204030204" pitchFamily="34" charset="0"/>
              </a:rPr>
              <a:t>	- tree harvest</a:t>
            </a:r>
          </a:p>
          <a:p>
            <a:pPr>
              <a:buClr>
                <a:srgbClr val="724324"/>
              </a:buClr>
              <a:buSzPct val="150000"/>
            </a:pPr>
            <a:r>
              <a:rPr lang="en-US" b="1" dirty="0">
                <a:solidFill>
                  <a:srgbClr val="000000"/>
                </a:solidFill>
                <a:latin typeface="Montserrat" pitchFamily="2" charset="0"/>
                <a:cs typeface="Calibri" panose="020F0502020204030204" pitchFamily="34" charset="0"/>
              </a:rPr>
              <a:t>	- insect infestation, pathogen outbreak, weather event</a:t>
            </a:r>
          </a:p>
          <a:p>
            <a:pPr marL="257175" indent="-257175">
              <a:buClr>
                <a:srgbClr val="724324"/>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24324"/>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Following application of conservation practices</a:t>
            </a:r>
          </a:p>
          <a:p>
            <a:pPr marL="257175" indent="-257175">
              <a:buClr>
                <a:srgbClr val="724324"/>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24324"/>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Avoid extreme conditions (drought, flood, extreme heat or cold)</a:t>
            </a:r>
          </a:p>
          <a:p>
            <a:pPr marL="257175" indent="-257175">
              <a:buClr>
                <a:srgbClr val="724324"/>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24324"/>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If deciduous forest, after leaf drop or in spring with cool/moist soil</a:t>
            </a:r>
            <a:endParaRPr lang="en-US" sz="1500" b="1" dirty="0">
              <a:solidFill>
                <a:srgbClr val="000000"/>
              </a:solidFill>
              <a:latin typeface="Montserrat" pitchFamily="2" charset="0"/>
              <a:cs typeface="Calibri" panose="020F0502020204030204" pitchFamily="34" charset="0"/>
            </a:endParaRPr>
          </a:p>
        </p:txBody>
      </p:sp>
    </p:spTree>
    <p:extLst>
      <p:ext uri="{BB962C8B-B14F-4D97-AF65-F5344CB8AC3E}">
        <p14:creationId xmlns:p14="http://schemas.microsoft.com/office/powerpoint/2010/main" val="2402598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1661747" y="672768"/>
            <a:ext cx="5682854"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i="1" dirty="0">
                <a:solidFill>
                  <a:srgbClr val="19567B"/>
                </a:solidFill>
                <a:ea typeface="+mn-ea"/>
                <a:cs typeface="Arial" panose="020B0604020202020204" pitchFamily="34" charset="0"/>
              </a:rPr>
              <a:t>How</a:t>
            </a:r>
            <a:r>
              <a:rPr lang="en-US" sz="3000" b="1" dirty="0">
                <a:solidFill>
                  <a:srgbClr val="19567B"/>
                </a:solidFill>
                <a:ea typeface="+mn-ea"/>
                <a:cs typeface="Arial" panose="020B0604020202020204" pitchFamily="34" charset="0"/>
              </a:rPr>
              <a:t> to Apply the FIFSHA</a:t>
            </a:r>
          </a:p>
        </p:txBody>
      </p:sp>
      <p:sp>
        <p:nvSpPr>
          <p:cNvPr id="3" name="Rectangle 2">
            <a:extLst>
              <a:ext uri="{FF2B5EF4-FFF2-40B4-BE49-F238E27FC236}">
                <a16:creationId xmlns:a16="http://schemas.microsoft.com/office/drawing/2014/main" id="{C2BB50D6-2B29-8B16-59AB-AFBDC34CFD55}"/>
              </a:ext>
            </a:extLst>
          </p:cNvPr>
          <p:cNvSpPr/>
          <p:nvPr/>
        </p:nvSpPr>
        <p:spPr>
          <a:xfrm>
            <a:off x="193526" y="1331503"/>
            <a:ext cx="8756947" cy="4478149"/>
          </a:xfrm>
          <a:prstGeom prst="rect">
            <a:avLst/>
          </a:prstGeom>
        </p:spPr>
        <p:txBody>
          <a:bodyPr wrap="square">
            <a:spAutoFit/>
          </a:bodyPr>
          <a:lstStyle/>
          <a:p>
            <a:pPr marL="257175" indent="-257175">
              <a:buClr>
                <a:srgbClr val="724324"/>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a:t>
            </a:r>
            <a:r>
              <a:rPr lang="en-US" b="1" dirty="0">
                <a:solidFill>
                  <a:srgbClr val="00B050"/>
                </a:solidFill>
                <a:latin typeface="Montserrat" pitchFamily="2" charset="0"/>
                <a:cs typeface="Calibri" panose="020F0502020204030204" pitchFamily="34" charset="0"/>
              </a:rPr>
              <a:t>Review</a:t>
            </a:r>
            <a:r>
              <a:rPr lang="en-US" b="1" dirty="0">
                <a:solidFill>
                  <a:srgbClr val="000000"/>
                </a:solidFill>
                <a:latin typeface="Montserrat" pitchFamily="2" charset="0"/>
                <a:cs typeface="Calibri" panose="020F0502020204030204" pitchFamily="34" charset="0"/>
              </a:rPr>
              <a:t> landowner </a:t>
            </a:r>
            <a:r>
              <a:rPr lang="en-US" b="1" dirty="0">
                <a:solidFill>
                  <a:srgbClr val="00B050"/>
                </a:solidFill>
                <a:latin typeface="Montserrat" pitchFamily="2" charset="0"/>
                <a:cs typeface="Calibri" panose="020F0502020204030204" pitchFamily="34" charset="0"/>
              </a:rPr>
              <a:t>objective(s)</a:t>
            </a:r>
            <a:r>
              <a:rPr lang="en-US" b="1" dirty="0">
                <a:solidFill>
                  <a:srgbClr val="000000"/>
                </a:solidFill>
                <a:latin typeface="Montserrat" pitchFamily="2" charset="0"/>
                <a:cs typeface="Calibri" panose="020F0502020204030204" pitchFamily="34" charset="0"/>
              </a:rPr>
              <a:t> and site history  </a:t>
            </a:r>
          </a:p>
          <a:p>
            <a:pPr marL="257175" indent="-257175">
              <a:buClr>
                <a:srgbClr val="724324"/>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24324"/>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a:t>
            </a:r>
            <a:r>
              <a:rPr lang="en-US" b="1" dirty="0">
                <a:solidFill>
                  <a:srgbClr val="00B050"/>
                </a:solidFill>
                <a:latin typeface="Montserrat" pitchFamily="2" charset="0"/>
                <a:cs typeface="Calibri" panose="020F0502020204030204" pitchFamily="34" charset="0"/>
              </a:rPr>
              <a:t>Collect site information </a:t>
            </a:r>
            <a:r>
              <a:rPr lang="en-US" b="1" dirty="0">
                <a:solidFill>
                  <a:srgbClr val="000000"/>
                </a:solidFill>
                <a:latin typeface="Montserrat" pitchFamily="2" charset="0"/>
                <a:cs typeface="Calibri" panose="020F0502020204030204" pitchFamily="34" charset="0"/>
              </a:rPr>
              <a:t>(soil series, slope, aspect, ESD…) &amp; </a:t>
            </a:r>
            <a:r>
              <a:rPr lang="en-US" b="1" dirty="0">
                <a:solidFill>
                  <a:srgbClr val="00B050"/>
                </a:solidFill>
                <a:latin typeface="Montserrat" pitchFamily="2" charset="0"/>
                <a:cs typeface="Calibri" panose="020F0502020204030204" pitchFamily="34" charset="0"/>
              </a:rPr>
              <a:t>assemble materials </a:t>
            </a:r>
            <a:r>
              <a:rPr lang="en-US" b="1" dirty="0">
                <a:solidFill>
                  <a:srgbClr val="000000"/>
                </a:solidFill>
                <a:latin typeface="Montserrat" pitchFamily="2" charset="0"/>
                <a:cs typeface="Calibri" panose="020F0502020204030204" pitchFamily="34" charset="0"/>
              </a:rPr>
              <a:t>(maps, shovel, tape measure, camera)</a:t>
            </a:r>
          </a:p>
          <a:p>
            <a:pPr marL="257175" indent="-257175">
              <a:buClr>
                <a:srgbClr val="724324"/>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24324"/>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a:t>
            </a:r>
            <a:r>
              <a:rPr lang="en-US" b="1" dirty="0">
                <a:solidFill>
                  <a:srgbClr val="00B050"/>
                </a:solidFill>
                <a:latin typeface="Montserrat" pitchFamily="2" charset="0"/>
                <a:cs typeface="Calibri" panose="020F0502020204030204" pitchFamily="34" charset="0"/>
              </a:rPr>
              <a:t>Develop</a:t>
            </a:r>
            <a:r>
              <a:rPr lang="en-US" b="1" dirty="0">
                <a:solidFill>
                  <a:srgbClr val="000000"/>
                </a:solidFill>
                <a:latin typeface="Montserrat" pitchFamily="2" charset="0"/>
                <a:cs typeface="Calibri" panose="020F0502020204030204" pitchFamily="34" charset="0"/>
              </a:rPr>
              <a:t> site selection </a:t>
            </a:r>
            <a:r>
              <a:rPr lang="en-US" b="1" dirty="0">
                <a:solidFill>
                  <a:srgbClr val="00B050"/>
                </a:solidFill>
                <a:latin typeface="Montserrat" pitchFamily="2" charset="0"/>
                <a:cs typeface="Calibri" panose="020F0502020204030204" pitchFamily="34" charset="0"/>
              </a:rPr>
              <a:t>strategy</a:t>
            </a:r>
            <a:r>
              <a:rPr lang="en-US" b="1" dirty="0">
                <a:solidFill>
                  <a:srgbClr val="000000"/>
                </a:solidFill>
                <a:latin typeface="Montserrat" pitchFamily="2" charset="0"/>
                <a:cs typeface="Calibri" panose="020F0502020204030204" pitchFamily="34" charset="0"/>
              </a:rPr>
              <a:t> (# and locations). </a:t>
            </a:r>
            <a:r>
              <a:rPr lang="en-US" b="1" i="1" dirty="0">
                <a:solidFill>
                  <a:srgbClr val="00B050"/>
                </a:solidFill>
                <a:latin typeface="Montserrat" pitchFamily="2" charset="0"/>
                <a:cs typeface="Calibri" panose="020F0502020204030204" pitchFamily="34" charset="0"/>
              </a:rPr>
              <a:t>At each site</a:t>
            </a:r>
            <a:r>
              <a:rPr lang="en-US" b="1" dirty="0">
                <a:solidFill>
                  <a:srgbClr val="000000"/>
                </a:solidFill>
                <a:latin typeface="Montserrat" pitchFamily="2" charset="0"/>
                <a:cs typeface="Calibri" panose="020F0502020204030204" pitchFamily="34" charset="0"/>
              </a:rPr>
              <a:t>:</a:t>
            </a:r>
          </a:p>
          <a:p>
            <a:pPr>
              <a:buClr>
                <a:srgbClr val="724324"/>
              </a:buClr>
              <a:buSzPct val="150000"/>
            </a:pPr>
            <a:r>
              <a:rPr lang="en-US" b="1" dirty="0">
                <a:solidFill>
                  <a:srgbClr val="000000"/>
                </a:solidFill>
                <a:latin typeface="Montserrat" pitchFamily="2" charset="0"/>
                <a:cs typeface="Calibri" panose="020F0502020204030204" pitchFamily="34" charset="0"/>
              </a:rPr>
              <a:t>	- Visually estimate Soil Cover, Woody Debris, Soil Burn Severity,</a:t>
            </a:r>
          </a:p>
          <a:p>
            <a:pPr>
              <a:buClr>
                <a:srgbClr val="724324"/>
              </a:buClr>
              <a:buSzPct val="150000"/>
            </a:pPr>
            <a:r>
              <a:rPr lang="en-US" b="1" dirty="0">
                <a:solidFill>
                  <a:srgbClr val="000000"/>
                </a:solidFill>
                <a:latin typeface="Montserrat" pitchFamily="2" charset="0"/>
                <a:cs typeface="Calibri" panose="020F0502020204030204" pitchFamily="34" charset="0"/>
              </a:rPr>
              <a:t>	   and Soil Disturbance Intensity in 52.6’ diameter area (1/20 A)</a:t>
            </a:r>
          </a:p>
          <a:p>
            <a:pPr>
              <a:buClr>
                <a:srgbClr val="724324"/>
              </a:buClr>
              <a:buSzPct val="150000"/>
            </a:pPr>
            <a:r>
              <a:rPr lang="en-US" b="1" dirty="0">
                <a:solidFill>
                  <a:srgbClr val="000000"/>
                </a:solidFill>
                <a:latin typeface="Montserrat" pitchFamily="2" charset="0"/>
                <a:cs typeface="Calibri" panose="020F0502020204030204" pitchFamily="34" charset="0"/>
              </a:rPr>
              <a:t>	- Dig 1 - 3 holes with shovel, noting resistance to insertion</a:t>
            </a:r>
          </a:p>
          <a:p>
            <a:pPr>
              <a:buClr>
                <a:srgbClr val="724324"/>
              </a:buClr>
              <a:buSzPct val="150000"/>
            </a:pPr>
            <a:r>
              <a:rPr lang="en-US" b="1" dirty="0">
                <a:solidFill>
                  <a:srgbClr val="000000"/>
                </a:solidFill>
                <a:latin typeface="Montserrat" pitchFamily="2" charset="0"/>
                <a:cs typeface="Calibri" panose="020F0502020204030204" pitchFamily="34" charset="0"/>
              </a:rPr>
              <a:t>	- Assess Soil Structure, Water Stable Aggregates, and Roots</a:t>
            </a:r>
          </a:p>
          <a:p>
            <a:pPr>
              <a:buClr>
                <a:srgbClr val="724324"/>
              </a:buClr>
              <a:buSzPct val="150000"/>
            </a:pPr>
            <a:r>
              <a:rPr lang="en-US" b="1" dirty="0">
                <a:solidFill>
                  <a:srgbClr val="000000"/>
                </a:solidFill>
                <a:latin typeface="Montserrat" pitchFamily="2" charset="0"/>
                <a:cs typeface="Calibri" panose="020F0502020204030204" pitchFamily="34" charset="0"/>
              </a:rPr>
              <a:t>	- Observe Soil Fauna/Biological Diversity in soil, litter, and</a:t>
            </a:r>
          </a:p>
          <a:p>
            <a:pPr>
              <a:buClr>
                <a:srgbClr val="724324"/>
              </a:buClr>
              <a:buSzPct val="150000"/>
            </a:pPr>
            <a:r>
              <a:rPr lang="en-US" b="1" dirty="0">
                <a:solidFill>
                  <a:srgbClr val="000000"/>
                </a:solidFill>
                <a:latin typeface="Montserrat" pitchFamily="2" charset="0"/>
                <a:cs typeface="Calibri" panose="020F0502020204030204" pitchFamily="34" charset="0"/>
              </a:rPr>
              <a:t>	  beneath woody debris</a:t>
            </a:r>
          </a:p>
          <a:p>
            <a:pPr marL="257175" indent="-257175">
              <a:buClr>
                <a:srgbClr val="724324"/>
              </a:buClr>
              <a:buSzPct val="150000"/>
              <a:buFont typeface="Wingdings" panose="05000000000000000000" pitchFamily="2" charset="2"/>
              <a:buChar char="§"/>
            </a:pPr>
            <a:endParaRPr lang="en-US" b="1" dirty="0">
              <a:solidFill>
                <a:srgbClr val="000000"/>
              </a:solidFill>
              <a:latin typeface="Montserrat" pitchFamily="2" charset="0"/>
              <a:cs typeface="Calibri" panose="020F0502020204030204" pitchFamily="34" charset="0"/>
            </a:endParaRPr>
          </a:p>
          <a:p>
            <a:pPr marL="257175" indent="-257175">
              <a:buClr>
                <a:srgbClr val="724324"/>
              </a:buClr>
              <a:buSzPct val="150000"/>
              <a:buFont typeface="Wingdings" panose="05000000000000000000" pitchFamily="2" charset="2"/>
              <a:buChar char="§"/>
            </a:pPr>
            <a:r>
              <a:rPr lang="en-US" b="1" dirty="0">
                <a:solidFill>
                  <a:srgbClr val="000000"/>
                </a:solidFill>
                <a:latin typeface="Montserrat" pitchFamily="2" charset="0"/>
                <a:cs typeface="Calibri" panose="020F0502020204030204" pitchFamily="34" charset="0"/>
              </a:rPr>
              <a:t> </a:t>
            </a:r>
            <a:r>
              <a:rPr lang="en-US" b="1" dirty="0">
                <a:solidFill>
                  <a:srgbClr val="00B050"/>
                </a:solidFill>
                <a:latin typeface="Montserrat" pitchFamily="2" charset="0"/>
                <a:cs typeface="Calibri" panose="020F0502020204030204" pitchFamily="34" charset="0"/>
              </a:rPr>
              <a:t>Record ratings </a:t>
            </a:r>
            <a:r>
              <a:rPr lang="en-US" b="1" dirty="0">
                <a:solidFill>
                  <a:srgbClr val="000000"/>
                </a:solidFill>
                <a:latin typeface="Montserrat" pitchFamily="2" charset="0"/>
                <a:cs typeface="Calibri" panose="020F0502020204030204" pitchFamily="34" charset="0"/>
              </a:rPr>
              <a:t>on worksheets</a:t>
            </a:r>
            <a:r>
              <a:rPr lang="en-US" b="1" dirty="0">
                <a:solidFill>
                  <a:srgbClr val="00B050"/>
                </a:solidFill>
                <a:latin typeface="Montserrat" pitchFamily="2" charset="0"/>
                <a:cs typeface="Calibri" panose="020F0502020204030204" pitchFamily="34" charset="0"/>
              </a:rPr>
              <a:t> </a:t>
            </a:r>
            <a:r>
              <a:rPr lang="en-US" b="1" dirty="0">
                <a:latin typeface="Montserrat" pitchFamily="2" charset="0"/>
                <a:cs typeface="Calibri" panose="020F0502020204030204" pitchFamily="34" charset="0"/>
              </a:rPr>
              <a:t>and review scores </a:t>
            </a:r>
            <a:r>
              <a:rPr lang="en-US" b="1" dirty="0">
                <a:solidFill>
                  <a:srgbClr val="000000"/>
                </a:solidFill>
                <a:latin typeface="Montserrat" pitchFamily="2" charset="0"/>
                <a:cs typeface="Calibri" panose="020F0502020204030204" pitchFamily="34" charset="0"/>
              </a:rPr>
              <a:t>to determine if there are any soil health RCs</a:t>
            </a:r>
          </a:p>
          <a:p>
            <a:pPr marL="257175" indent="-257175">
              <a:buClr>
                <a:srgbClr val="724324"/>
              </a:buClr>
              <a:buSzPct val="150000"/>
              <a:buFont typeface="Wingdings" panose="05000000000000000000" pitchFamily="2" charset="2"/>
              <a:buChar char="§"/>
            </a:pPr>
            <a:endParaRPr lang="en-US" sz="1500" b="1" dirty="0">
              <a:solidFill>
                <a:srgbClr val="000000"/>
              </a:solidFill>
              <a:latin typeface="Montserrat" pitchFamily="2" charset="0"/>
              <a:cs typeface="Calibri" panose="020F0502020204030204" pitchFamily="34" charset="0"/>
            </a:endParaRPr>
          </a:p>
        </p:txBody>
      </p:sp>
    </p:spTree>
    <p:extLst>
      <p:ext uri="{BB962C8B-B14F-4D97-AF65-F5344CB8AC3E}">
        <p14:creationId xmlns:p14="http://schemas.microsoft.com/office/powerpoint/2010/main" val="2702119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C2DB15-D31F-E906-8D8C-A9CE929ADDB1}"/>
              </a:ext>
            </a:extLst>
          </p:cNvPr>
          <p:cNvSpPr txBox="1">
            <a:spLocks noGrp="1"/>
          </p:cNvSpPr>
          <p:nvPr>
            <p:ph type="title" idx="4294967295"/>
          </p:nvPr>
        </p:nvSpPr>
        <p:spPr>
          <a:xfrm>
            <a:off x="298652" y="934064"/>
            <a:ext cx="1613487" cy="1454244"/>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lnSpc>
                <a:spcPct val="100000"/>
              </a:lnSpc>
              <a:spcBef>
                <a:spcPts val="0"/>
              </a:spcBef>
              <a:defRPr/>
            </a:pPr>
            <a:r>
              <a:rPr lang="en-US" sz="3000" b="1" dirty="0">
                <a:solidFill>
                  <a:srgbClr val="19567B"/>
                </a:solidFill>
                <a:ea typeface="+mn-ea"/>
                <a:cs typeface="Arial" panose="020B0604020202020204" pitchFamily="34" charset="0"/>
              </a:rPr>
              <a:t>FIFSHA</a:t>
            </a:r>
            <a:br>
              <a:rPr lang="en-US" sz="3000" b="1" dirty="0">
                <a:solidFill>
                  <a:srgbClr val="19567B"/>
                </a:solidFill>
                <a:ea typeface="+mn-ea"/>
                <a:cs typeface="Arial" panose="020B0604020202020204" pitchFamily="34" charset="0"/>
              </a:rPr>
            </a:br>
            <a:r>
              <a:rPr lang="en-US" sz="3000" b="1" dirty="0">
                <a:solidFill>
                  <a:srgbClr val="19567B"/>
                </a:solidFill>
                <a:ea typeface="+mn-ea"/>
                <a:cs typeface="Arial" panose="020B0604020202020204" pitchFamily="34" charset="0"/>
              </a:rPr>
              <a:t>Cover Sheet</a:t>
            </a:r>
          </a:p>
        </p:txBody>
      </p:sp>
      <p:pic>
        <p:nvPicPr>
          <p:cNvPr id="2" name="Picture 1" descr="Cover sheet for the Forestland In-Field Soil Health Assessment including instruction overview and table of site details to be completed by planner">
            <a:extLst>
              <a:ext uri="{FF2B5EF4-FFF2-40B4-BE49-F238E27FC236}">
                <a16:creationId xmlns:a16="http://schemas.microsoft.com/office/drawing/2014/main" id="{135EABF5-3D75-B716-E441-84FA352F5345}"/>
              </a:ext>
            </a:extLst>
          </p:cNvPr>
          <p:cNvPicPr>
            <a:picLocks noChangeAspect="1"/>
          </p:cNvPicPr>
          <p:nvPr/>
        </p:nvPicPr>
        <p:blipFill>
          <a:blip r:embed="rId3"/>
          <a:stretch>
            <a:fillRect/>
          </a:stretch>
        </p:blipFill>
        <p:spPr>
          <a:xfrm>
            <a:off x="2057397" y="796412"/>
            <a:ext cx="6787951" cy="5120640"/>
          </a:xfrm>
          <a:prstGeom prst="rect">
            <a:avLst/>
          </a:prstGeom>
        </p:spPr>
      </p:pic>
    </p:spTree>
    <p:extLst>
      <p:ext uri="{BB962C8B-B14F-4D97-AF65-F5344CB8AC3E}">
        <p14:creationId xmlns:p14="http://schemas.microsoft.com/office/powerpoint/2010/main" val="1240059479"/>
      </p:ext>
    </p:extLst>
  </p:cSld>
  <p:clrMapOvr>
    <a:masterClrMapping/>
  </p:clrMapOvr>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8_Forestland Soil Health" id="{929E6DB7-C83F-49A7-AB1D-38186924EB5A}" vid="{A8C67164-A44D-4075-A7AA-7C53E77C546D}"/>
    </a:ext>
  </a:extLst>
</a:theme>
</file>

<file path=ppt/theme/theme2.xml><?xml version="1.0" encoding="utf-8"?>
<a:theme xmlns:a="http://schemas.openxmlformats.org/drawingml/2006/main" name="3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8_Forestland Soil Health" id="{929E6DB7-C83F-49A7-AB1D-38186924EB5A}" vid="{939BABE6-9CAA-42E1-845C-245990F22101}"/>
    </a:ext>
  </a:extLst>
</a:theme>
</file>

<file path=ppt/theme/theme3.xml><?xml version="1.0" encoding="utf-8"?>
<a:theme xmlns:a="http://schemas.openxmlformats.org/drawingml/2006/main" name="2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MODULE 8_Forestland Soil Health" id="{929E6DB7-C83F-49A7-AB1D-38186924EB5A}" vid="{130BA435-8A68-47CE-B13A-D8ADDA72C9E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5787A5-96AB-4A15-B7EB-76A978E87EE1}">
  <ds:schemaRefs>
    <ds:schemaRef ds:uri="http://schemas.openxmlformats.org/package/2006/metadata/core-properties"/>
    <ds:schemaRef ds:uri="http://purl.org/dc/elements/1.1/"/>
    <ds:schemaRef ds:uri="190132a1-b740-41e9-a9d3-aef04dc8f2ab"/>
    <ds:schemaRef ds:uri="http://schemas.microsoft.com/office/2006/documentManagement/types"/>
    <ds:schemaRef ds:uri="http://schemas.microsoft.com/office/infopath/2007/PartnerControls"/>
    <ds:schemaRef ds:uri="http://purl.org/dc/dcmitype/"/>
    <ds:schemaRef ds:uri="http://www.w3.org/XML/1998/namespace"/>
    <ds:schemaRef ds:uri="http://purl.org/dc/terms/"/>
    <ds:schemaRef ds:uri="1fa27c74-dbb6-4e30-b933-9d82255035f8"/>
    <ds:schemaRef ds:uri="73fb875a-8af9-4255-b008-0995492d31cd"/>
    <ds:schemaRef ds:uri="http://schemas.microsoft.com/office/2006/metadata/properties"/>
    <ds:schemaRef ds:uri="12363614-19a6-4ba2-943c-7caa8a5735f9"/>
    <ds:schemaRef ds:uri="http://schemas.microsoft.com/sharepoint/v3"/>
    <ds:schemaRef ds:uri="849593af-9ef4-4dc7-a991-ea6257baf2f0"/>
  </ds:schemaRefs>
</ds:datastoreItem>
</file>

<file path=customXml/itemProps2.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3.xml><?xml version="1.0" encoding="utf-8"?>
<ds:datastoreItem xmlns:ds="http://schemas.openxmlformats.org/officeDocument/2006/customXml" ds:itemID="{560F2531-DEE7-45A3-B6D0-27E6C88740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TEMPLATE_MODULE 8_Forestland Soil Health-ARC5DE001914NS3</Template>
  <TotalTime>22875</TotalTime>
  <Words>6921</Words>
  <Application>Microsoft Office PowerPoint</Application>
  <PresentationFormat>On-screen Show (4:3)</PresentationFormat>
  <Paragraphs>531</Paragraphs>
  <Slides>48</Slides>
  <Notes>48</Notes>
  <HiddenSlides>0</HiddenSlides>
  <MMClips>0</MMClips>
  <ScaleCrop>false</ScaleCrop>
  <HeadingPairs>
    <vt:vector size="4" baseType="variant">
      <vt:variant>
        <vt:lpstr>Theme</vt:lpstr>
      </vt:variant>
      <vt:variant>
        <vt:i4>3</vt:i4>
      </vt:variant>
      <vt:variant>
        <vt:lpstr>Slide Titles</vt:lpstr>
      </vt:variant>
      <vt:variant>
        <vt:i4>48</vt:i4>
      </vt:variant>
    </vt:vector>
  </HeadingPairs>
  <TitlesOfParts>
    <vt:vector size="51" baseType="lpstr">
      <vt:lpstr>1_Title Page</vt:lpstr>
      <vt:lpstr>3_Title Page</vt:lpstr>
      <vt:lpstr>2_Title Page</vt:lpstr>
      <vt:lpstr>PowerPoint Presentation</vt:lpstr>
      <vt:lpstr>Objective</vt:lpstr>
      <vt:lpstr>FIFSHA </vt:lpstr>
      <vt:lpstr>FIFSHA</vt:lpstr>
      <vt:lpstr>Where to Apply the FIFSHA</vt:lpstr>
      <vt:lpstr>Site Selection</vt:lpstr>
      <vt:lpstr>When to Apply the FIFSHA</vt:lpstr>
      <vt:lpstr>How to Apply the FIFSHA</vt:lpstr>
      <vt:lpstr>FIFSHA Cover Sheet</vt:lpstr>
      <vt:lpstr>FIFSHA Page 2</vt:lpstr>
      <vt:lpstr>Applying the FIFSHA</vt:lpstr>
      <vt:lpstr>Soil Cover Indicator</vt:lpstr>
      <vt:lpstr>Temperate Deciduous vs Coniferous Litter</vt:lpstr>
      <vt:lpstr>The Forest Floor</vt:lpstr>
      <vt:lpstr>Woody Debris Indicator</vt:lpstr>
      <vt:lpstr>Coarse Woody Debris (CWD)</vt:lpstr>
      <vt:lpstr>Coarse Woody Debris</vt:lpstr>
      <vt:lpstr>Soil Burn Severity Indicator</vt:lpstr>
      <vt:lpstr>Fire Effects on Soil Properties</vt:lpstr>
      <vt:lpstr>Soil Disturbance Intensity Indicator</vt:lpstr>
      <vt:lpstr>Forest Soil Disturbance Examples</vt:lpstr>
      <vt:lpstr>Forest Soil Disturbance </vt:lpstr>
      <vt:lpstr>FIFSHA Page 3</vt:lpstr>
      <vt:lpstr>Applying the FIFSHA – Exposing Soil</vt:lpstr>
      <vt:lpstr>Soil Structure Indicator</vt:lpstr>
      <vt:lpstr>Soil Structure</vt:lpstr>
      <vt:lpstr>Forest Soil Bulk Density &amp; Available Water</vt:lpstr>
      <vt:lpstr>Water Stable Aggregates Indicator</vt:lpstr>
      <vt:lpstr>Soil Stability Bottle Cap Test</vt:lpstr>
      <vt:lpstr>Sink Strainer Method</vt:lpstr>
      <vt:lpstr>Slake Test</vt:lpstr>
      <vt:lpstr>Slake Test Scoring</vt:lpstr>
      <vt:lpstr>Water Stable Aggregates</vt:lpstr>
      <vt:lpstr>Soil Fauna/Biological Diversity Indicator</vt:lpstr>
      <vt:lpstr>Soil Biota Resources</vt:lpstr>
      <vt:lpstr>Forest Soil Biodiversity</vt:lpstr>
      <vt:lpstr>Roots Indicator</vt:lpstr>
      <vt:lpstr>Tree Root Systems</vt:lpstr>
      <vt:lpstr>Tree Roots</vt:lpstr>
      <vt:lpstr>FIFSHA Scoring and Interpretation</vt:lpstr>
      <vt:lpstr>Applying the FIFSHA An Example</vt:lpstr>
      <vt:lpstr>Site  Details</vt:lpstr>
      <vt:lpstr>Surface Indicators</vt:lpstr>
      <vt:lpstr>Soil  Indicators</vt:lpstr>
      <vt:lpstr>Scoring and Interpretation</vt:lpstr>
      <vt:lpstr>Summary</vt:lpstr>
      <vt:lpstr>Questions?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Before using this template, download and install the Montserrat font:</dc:title>
  <dc:creator>Metz, Loretta - FPAC-NRCS, AZ</dc:creator>
  <cp:lastModifiedBy>Sirovatka, Nick - FPAC-NRCS, OR</cp:lastModifiedBy>
  <cp:revision>19</cp:revision>
  <dcterms:created xsi:type="dcterms:W3CDTF">2024-08-30T20:14:01Z</dcterms:created>
  <dcterms:modified xsi:type="dcterms:W3CDTF">2026-03-20T19:35:31Z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217300.000000000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